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5" r:id="rId4"/>
    <p:sldId id="265" r:id="rId5"/>
    <p:sldId id="272" r:id="rId6"/>
    <p:sldId id="266" r:id="rId7"/>
    <p:sldId id="273" r:id="rId8"/>
    <p:sldId id="274" r:id="rId9"/>
    <p:sldId id="261" r:id="rId10"/>
    <p:sldId id="262" r:id="rId11"/>
    <p:sldId id="263" r:id="rId12"/>
    <p:sldId id="271" r:id="rId13"/>
    <p:sldId id="264" r:id="rId14"/>
    <p:sldId id="276"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58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A9617-5A82-431F-A05D-155B663FA179}" type="datetimeFigureOut">
              <a:rPr lang="sr-Latn-CS" smtClean="0"/>
              <a:pPr/>
              <a:t>25.8.2019.</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8FD2B-7B46-42C8-A324-34AB7C44632D}" type="slidenum">
              <a:rPr lang="sr-Latn-CS" smtClean="0"/>
              <a:pPr/>
              <a:t>‹#›</a:t>
            </a:fld>
            <a:endParaRPr lang="sr-Latn-CS"/>
          </a:p>
        </p:txBody>
      </p:sp>
    </p:spTree>
    <p:extLst>
      <p:ext uri="{BB962C8B-B14F-4D97-AF65-F5344CB8AC3E}">
        <p14:creationId xmlns:p14="http://schemas.microsoft.com/office/powerpoint/2010/main" val="104292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1D78FD2B-7B46-42C8-A324-34AB7C44632D}" type="slidenum">
              <a:rPr lang="sr-Latn-CS" smtClean="0"/>
              <a:pPr/>
              <a:t>1</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1D78FD2B-7B46-42C8-A324-34AB7C44632D}" type="slidenum">
              <a:rPr lang="sr-Latn-CS" smtClean="0"/>
              <a:pPr/>
              <a:t>6</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830D38-6B40-4B9B-9A99-83B59BD84136}"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30D38-6B40-4B9B-9A99-83B59BD84136}"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30D38-6B40-4B9B-9A99-83B59BD84136}"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30D38-6B40-4B9B-9A99-83B59BD84136}"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830D38-6B40-4B9B-9A99-83B59BD84136}"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830D38-6B40-4B9B-9A99-83B59BD84136}" type="datetimeFigureOut">
              <a:rPr lang="en-US" smtClean="0"/>
              <a:pPr/>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30D38-6B40-4B9B-9A99-83B59BD84136}" type="datetimeFigureOut">
              <a:rPr lang="en-US" smtClean="0"/>
              <a:pPr/>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830D38-6B40-4B9B-9A99-83B59BD84136}" type="datetimeFigureOut">
              <a:rPr lang="en-US" smtClean="0"/>
              <a:pPr/>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30D38-6B40-4B9B-9A99-83B59BD84136}" type="datetimeFigureOut">
              <a:rPr lang="en-US" smtClean="0"/>
              <a:pPr/>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30D38-6B40-4B9B-9A99-83B59BD84136}" type="datetimeFigureOut">
              <a:rPr lang="en-US" smtClean="0"/>
              <a:pPr/>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30D38-6B40-4B9B-9A99-83B59BD84136}" type="datetimeFigureOut">
              <a:rPr lang="en-US" smtClean="0"/>
              <a:pPr/>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9BBDD-804E-4F2F-956B-13B2BA0E6921}"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30D38-6B40-4B9B-9A99-83B59BD84136}" type="datetimeFigureOut">
              <a:rPr lang="en-US" smtClean="0"/>
              <a:pPr/>
              <a:t>8/25/2019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9BBDD-804E-4F2F-956B-13B2BA0E69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UcimoIstoriju/photos/a.143137162483515.30069.143121499151748/600144713449422/?type=1"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4.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4" cstate="print"/>
          <a:srcRect/>
          <a:stretch>
            <a:fillRect/>
          </a:stretch>
        </p:blipFill>
        <p:spPr bwMode="auto">
          <a:xfrm>
            <a:off x="0" y="0"/>
            <a:ext cx="8915400" cy="5943600"/>
          </a:xfrm>
          <a:prstGeom prst="rect">
            <a:avLst/>
          </a:prstGeom>
          <a:ln>
            <a:noFill/>
          </a:ln>
          <a:effectLst>
            <a:softEdge rad="112500"/>
          </a:effectLst>
        </p:spPr>
      </p:pic>
      <p:sp>
        <p:nvSpPr>
          <p:cNvPr id="4" name="Up-Down Arrow 3"/>
          <p:cNvSpPr/>
          <p:nvPr/>
        </p:nvSpPr>
        <p:spPr>
          <a:xfrm>
            <a:off x="7391400" y="2133600"/>
            <a:ext cx="228600" cy="1905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dirty="0" smtClean="0">
                <a:solidFill>
                  <a:schemeClr val="bg1"/>
                </a:solidFill>
              </a:rPr>
              <a:t>Vrata naroda</a:t>
            </a:r>
            <a:endParaRPr lang="en-US" sz="1000" dirty="0">
              <a:solidFill>
                <a:schemeClr val="bg1"/>
              </a:solidFill>
            </a:endParaRPr>
          </a:p>
        </p:txBody>
      </p:sp>
      <p:sp>
        <p:nvSpPr>
          <p:cNvPr id="5" name="Left Arrow 4"/>
          <p:cNvSpPr/>
          <p:nvPr/>
        </p:nvSpPr>
        <p:spPr>
          <a:xfrm>
            <a:off x="7696200" y="26670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t>Huni</a:t>
            </a:r>
            <a:endParaRPr lang="en-US" sz="800" b="1" dirty="0"/>
          </a:p>
        </p:txBody>
      </p:sp>
      <p:sp>
        <p:nvSpPr>
          <p:cNvPr id="6" name="TextBox 5"/>
          <p:cNvSpPr txBox="1"/>
          <p:nvPr/>
        </p:nvSpPr>
        <p:spPr>
          <a:xfrm>
            <a:off x="7772400" y="2590800"/>
            <a:ext cx="457200"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375</a:t>
            </a:r>
            <a:endParaRPr lang="en-US" sz="800" b="1" dirty="0">
              <a:effectLst>
                <a:outerShdw blurRad="38100" dist="38100" dir="2700000" algn="tl">
                  <a:srgbClr val="000000">
                    <a:alpha val="43137"/>
                  </a:srgbClr>
                </a:outerShdw>
              </a:effectLst>
            </a:endParaRPr>
          </a:p>
        </p:txBody>
      </p:sp>
      <p:sp>
        <p:nvSpPr>
          <p:cNvPr id="7" name="Left Arrow 6"/>
          <p:cNvSpPr/>
          <p:nvPr/>
        </p:nvSpPr>
        <p:spPr>
          <a:xfrm>
            <a:off x="5562600" y="32004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91000" y="3581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124200" y="37338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3048000" y="30480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95400" y="0"/>
            <a:ext cx="5638800" cy="523220"/>
          </a:xfrm>
          <a:prstGeom prst="rect">
            <a:avLst/>
          </a:prstGeom>
          <a:noFill/>
        </p:spPr>
        <p:txBody>
          <a:bodyPr wrap="square" rtlCol="0">
            <a:spAutoFit/>
          </a:bodyPr>
          <a:lstStyle/>
          <a:p>
            <a:pPr algn="ctr"/>
            <a:r>
              <a:rPr lang="en-US" sz="28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V E L I K A    S E O B A     N A R O D A </a:t>
            </a:r>
            <a:endParaRPr lang="en-US" sz="28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1" name="TextBox 10"/>
          <p:cNvSpPr txBox="1"/>
          <p:nvPr/>
        </p:nvSpPr>
        <p:spPr>
          <a:xfrm>
            <a:off x="6934200" y="1066800"/>
            <a:ext cx="609600" cy="1219200"/>
          </a:xfrm>
          <a:prstGeom prst="rect">
            <a:avLst/>
          </a:prstGeom>
          <a:noFill/>
        </p:spPr>
        <p:txBody>
          <a:bodyPr vert="vert" wrap="square" rtlCol="0" anchor="ctr" anchorCtr="1">
            <a:spAutoFit/>
          </a:bodyPr>
          <a:lstStyle/>
          <a:p>
            <a:r>
              <a:rPr lang="sr-Latn-CS" dirty="0" smtClean="0"/>
              <a:t>URAL</a:t>
            </a:r>
            <a:endParaRPr lang="sr-Latn-CS" dirty="0"/>
          </a:p>
        </p:txBody>
      </p:sp>
      <p:sp>
        <p:nvSpPr>
          <p:cNvPr id="15" name="TextBox 14"/>
          <p:cNvSpPr txBox="1"/>
          <p:nvPr/>
        </p:nvSpPr>
        <p:spPr>
          <a:xfrm>
            <a:off x="7848600" y="3200401"/>
            <a:ext cx="615553" cy="838199"/>
          </a:xfrm>
          <a:prstGeom prst="rect">
            <a:avLst/>
          </a:prstGeom>
          <a:noFill/>
        </p:spPr>
        <p:txBody>
          <a:bodyPr vert="vert270" wrap="square" rtlCol="0">
            <a:spAutoFit/>
          </a:bodyPr>
          <a:lstStyle/>
          <a:p>
            <a:r>
              <a:rPr lang="sr-Latn-CS" sz="1400" dirty="0" smtClean="0"/>
              <a:t>Kaspijsko jezero</a:t>
            </a:r>
            <a:endParaRPr lang="sr-Latn-CS" sz="1400" dirty="0"/>
          </a:p>
        </p:txBody>
      </p:sp>
      <p:sp>
        <p:nvSpPr>
          <p:cNvPr id="16" name="TextBox 15"/>
          <p:cNvSpPr txBox="1"/>
          <p:nvPr/>
        </p:nvSpPr>
        <p:spPr>
          <a:xfrm>
            <a:off x="0" y="5943600"/>
            <a:ext cx="9144000" cy="461665"/>
          </a:xfrm>
          <a:prstGeom prst="rect">
            <a:avLst/>
          </a:prstGeom>
          <a:solidFill>
            <a:srgbClr val="00B0F0"/>
          </a:solidFill>
        </p:spPr>
        <p:txBody>
          <a:bodyPr wrap="square" rtlCol="0">
            <a:spAutoFit/>
          </a:bodyPr>
          <a:lstStyle/>
          <a:p>
            <a:r>
              <a:rPr lang="sr-Latn-CS" sz="2400" b="1" dirty="0" smtClean="0">
                <a:solidFill>
                  <a:srgbClr val="FFFF00"/>
                </a:solidFill>
              </a:rPr>
              <a:t>Vrata ili kapija naroda</a:t>
            </a:r>
            <a:r>
              <a:rPr lang="sr-Latn-CS" sz="2400" dirty="0" smtClean="0"/>
              <a:t>-ravnica između planine Urala i Kaspijskog jezera</a:t>
            </a:r>
            <a:endParaRPr lang="sr-Latn-CS" sz="2400" dirty="0"/>
          </a:p>
        </p:txBody>
      </p:sp>
    </p:spTree>
  </p:cSld>
  <p:clrMapOvr>
    <a:masterClrMapping/>
  </p:clrMapOvr>
  <p:transition spd="slow">
    <p:wedge/>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71084"/>
          </a:xfrm>
          <a:prstGeom prst="rect">
            <a:avLst/>
          </a:prstGeom>
          <a:noFill/>
        </p:spPr>
        <p:txBody>
          <a:bodyPr wrap="square" rtlCol="0">
            <a:spAutoFit/>
          </a:bodyPr>
          <a:lstStyle/>
          <a:p>
            <a:r>
              <a:rPr lang="sr-Latn-CS" sz="3200" b="1" dirty="0" smtClean="0">
                <a:solidFill>
                  <a:schemeClr val="bg1"/>
                </a:solidFill>
              </a:rPr>
              <a:t>GERMANSKE  ( varvarske ) DRŽAVE</a:t>
            </a:r>
          </a:p>
          <a:p>
            <a:r>
              <a:rPr lang="sr-Latn-CS" sz="2400" dirty="0" smtClean="0">
                <a:effectLst>
                  <a:outerShdw blurRad="38100" dist="38100" dir="2700000" algn="tl">
                    <a:srgbClr val="000000">
                      <a:alpha val="43137"/>
                    </a:srgbClr>
                  </a:outerShdw>
                </a:effectLst>
              </a:rPr>
              <a:t>Pobede Huna , stvorile su još povoljnije uslove za napade germanskih plemena koji prolaze kroz rupe na Limesu i naseljavaju se na teritoriji zapadnog Rimskog carstva gde osnivaju svoje države, posle simboličnog pada Rima zbacivanjem cara Romula Avgustula 476. osnovali su svoje kraljevine</a:t>
            </a:r>
            <a:r>
              <a:rPr lang="sr-Latn-CS" dirty="0" smtClean="0">
                <a:effectLst>
                  <a:outerShdw blurRad="38100" dist="38100" dir="2700000" algn="tl">
                    <a:srgbClr val="000000">
                      <a:alpha val="43137"/>
                    </a:srgbClr>
                  </a:outerShdw>
                </a:effectLst>
              </a:rPr>
              <a:t> </a:t>
            </a:r>
            <a:r>
              <a:rPr lang="sr-Latn-CS" dirty="0" smtClean="0"/>
              <a:t>:</a:t>
            </a:r>
          </a:p>
          <a:p>
            <a:pPr>
              <a:buFont typeface="Arial" pitchFamily="34" charset="0"/>
              <a:buChar char="•"/>
            </a:pPr>
            <a:r>
              <a:rPr lang="sr-Latn-CS" sz="2400" b="1" dirty="0" smtClean="0">
                <a:solidFill>
                  <a:schemeClr val="bg1"/>
                </a:solidFill>
              </a:rPr>
              <a:t>Ostrogoti</a:t>
            </a:r>
            <a:r>
              <a:rPr lang="sr-Latn-CS" sz="2400" dirty="0" smtClean="0">
                <a:solidFill>
                  <a:srgbClr val="FF00FF"/>
                </a:solidFill>
              </a:rPr>
              <a:t> </a:t>
            </a:r>
            <a:r>
              <a:rPr lang="sr-Latn-CS" sz="2400" dirty="0" smtClean="0"/>
              <a:t>( </a:t>
            </a:r>
            <a:r>
              <a:rPr lang="sr-Latn-CS" sz="2400" b="1" dirty="0" smtClean="0"/>
              <a:t>Istočni Goti</a:t>
            </a:r>
            <a:r>
              <a:rPr lang="sr-Latn-CS" sz="2400" dirty="0" smtClean="0"/>
              <a:t>) </a:t>
            </a:r>
            <a:r>
              <a:rPr lang="sr-Latn-CS" sz="2400" dirty="0" smtClean="0">
                <a:solidFill>
                  <a:schemeClr val="bg1"/>
                </a:solidFill>
              </a:rPr>
              <a:t>na  Apeninskom poluostrvu </a:t>
            </a:r>
            <a:r>
              <a:rPr lang="sr-Latn-CS" sz="2400" dirty="0" smtClean="0"/>
              <a:t>- današnja </a:t>
            </a:r>
            <a:r>
              <a:rPr lang="sr-Latn-CS" sz="2400" b="1" dirty="0" smtClean="0"/>
              <a:t>Italija</a:t>
            </a:r>
          </a:p>
          <a:p>
            <a:pPr>
              <a:buFont typeface="Arial" pitchFamily="34" charset="0"/>
              <a:buChar char="•"/>
            </a:pPr>
            <a:r>
              <a:rPr lang="sr-Latn-CS" sz="2400" b="1" dirty="0" smtClean="0">
                <a:solidFill>
                  <a:schemeClr val="bg1"/>
                </a:solidFill>
              </a:rPr>
              <a:t>Vizigoti</a:t>
            </a:r>
            <a:r>
              <a:rPr lang="sr-Latn-CS" sz="2400" dirty="0" smtClean="0">
                <a:solidFill>
                  <a:srgbClr val="FF00FF"/>
                </a:solidFill>
              </a:rPr>
              <a:t> </a:t>
            </a:r>
            <a:r>
              <a:rPr lang="sr-Latn-CS" sz="2400" dirty="0" smtClean="0"/>
              <a:t>( </a:t>
            </a:r>
            <a:r>
              <a:rPr lang="sr-Latn-CS" sz="2400" b="1" dirty="0" smtClean="0"/>
              <a:t>Zapadni Goti </a:t>
            </a:r>
            <a:r>
              <a:rPr lang="sr-Latn-CS" sz="2400" dirty="0" smtClean="0"/>
              <a:t>) na  </a:t>
            </a:r>
            <a:r>
              <a:rPr lang="sr-Latn-CS" sz="2400" dirty="0" smtClean="0">
                <a:solidFill>
                  <a:schemeClr val="bg1"/>
                </a:solidFill>
              </a:rPr>
              <a:t>Pirinejskom poluostrvu</a:t>
            </a:r>
            <a:r>
              <a:rPr lang="sr-Latn-CS" sz="2400" dirty="0" smtClean="0"/>
              <a:t> –današnja </a:t>
            </a:r>
            <a:r>
              <a:rPr lang="sr-Latn-CS" sz="2400" b="1" dirty="0" smtClean="0"/>
              <a:t>Španija</a:t>
            </a:r>
          </a:p>
          <a:p>
            <a:pPr>
              <a:buFont typeface="Arial" pitchFamily="34" charset="0"/>
              <a:buChar char="•"/>
            </a:pPr>
            <a:r>
              <a:rPr lang="sr-Latn-CS" sz="2400" b="1" dirty="0" smtClean="0">
                <a:solidFill>
                  <a:schemeClr val="bg1"/>
                </a:solidFill>
              </a:rPr>
              <a:t>Franci </a:t>
            </a:r>
            <a:r>
              <a:rPr lang="sr-Latn-CS" sz="2400" b="1" dirty="0" smtClean="0"/>
              <a:t>u </a:t>
            </a:r>
            <a:r>
              <a:rPr lang="sr-Latn-CS" sz="2400" b="1" dirty="0" smtClean="0">
                <a:solidFill>
                  <a:schemeClr val="bg1"/>
                </a:solidFill>
              </a:rPr>
              <a:t>Galiji</a:t>
            </a:r>
            <a:r>
              <a:rPr lang="sr-Latn-CS" sz="2400" b="1" dirty="0" smtClean="0"/>
              <a:t>-današnja Francuska</a:t>
            </a:r>
          </a:p>
          <a:p>
            <a:pPr>
              <a:buFont typeface="Arial" pitchFamily="34" charset="0"/>
              <a:buChar char="•"/>
            </a:pPr>
            <a:r>
              <a:rPr lang="sr-Latn-CS" sz="2400" b="1" dirty="0" smtClean="0">
                <a:solidFill>
                  <a:schemeClr val="bg1"/>
                </a:solidFill>
              </a:rPr>
              <a:t>Angli i Sasi</a:t>
            </a:r>
            <a:r>
              <a:rPr lang="sr-Latn-CS" sz="2400" b="1" dirty="0" smtClean="0">
                <a:solidFill>
                  <a:srgbClr val="FF00FF"/>
                </a:solidFill>
              </a:rPr>
              <a:t> </a:t>
            </a:r>
            <a:r>
              <a:rPr lang="sr-Latn-CS" sz="2400" dirty="0" smtClean="0"/>
              <a:t>na </a:t>
            </a:r>
            <a:r>
              <a:rPr lang="sr-Latn-CS" sz="2400" b="1" dirty="0" smtClean="0">
                <a:solidFill>
                  <a:schemeClr val="bg1"/>
                </a:solidFill>
              </a:rPr>
              <a:t>Britanska ostrva</a:t>
            </a:r>
            <a:r>
              <a:rPr lang="sr-Latn-CS" sz="2400" dirty="0" smtClean="0"/>
              <a:t>- današnja   Engleska ili Velika Britanija</a:t>
            </a:r>
          </a:p>
          <a:p>
            <a:pPr>
              <a:buFont typeface="Arial" pitchFamily="34" charset="0"/>
              <a:buChar char="•"/>
            </a:pPr>
            <a:r>
              <a:rPr lang="sr-Latn-CS" sz="2400" b="1" dirty="0" smtClean="0">
                <a:solidFill>
                  <a:schemeClr val="bg1"/>
                </a:solidFill>
              </a:rPr>
              <a:t>Vandali</a:t>
            </a:r>
            <a:r>
              <a:rPr lang="sr-Latn-CS" sz="2400" dirty="0" smtClean="0">
                <a:solidFill>
                  <a:srgbClr val="FF00FF"/>
                </a:solidFill>
              </a:rPr>
              <a:t> </a:t>
            </a:r>
            <a:r>
              <a:rPr lang="sr-Latn-CS" sz="2400" dirty="0" smtClean="0"/>
              <a:t>u </a:t>
            </a:r>
            <a:r>
              <a:rPr lang="sr-Latn-CS" sz="2400" b="1" dirty="0" smtClean="0">
                <a:solidFill>
                  <a:schemeClr val="bg1"/>
                </a:solidFill>
              </a:rPr>
              <a:t>Severnoj Africi</a:t>
            </a:r>
            <a:r>
              <a:rPr lang="sr-Latn-CS" sz="2400" dirty="0" smtClean="0"/>
              <a:t>-uništio ih Justinijan zbog pljačke</a:t>
            </a:r>
          </a:p>
          <a:p>
            <a:pPr>
              <a:buFont typeface="Arial" pitchFamily="34" charset="0"/>
              <a:buChar char="•"/>
            </a:pPr>
            <a:r>
              <a:rPr lang="sr-Latn-CS" sz="2400" b="1" dirty="0" smtClean="0">
                <a:solidFill>
                  <a:schemeClr val="bg1"/>
                </a:solidFill>
              </a:rPr>
              <a:t>Vandalizam-označava svako divljačko razaranje </a:t>
            </a:r>
            <a:r>
              <a:rPr lang="sr-Latn-CS" sz="2400" dirty="0" smtClean="0"/>
              <a:t>( sećanje na razarenje Rima 455.)</a:t>
            </a:r>
            <a:r>
              <a:rPr lang="sr-Cyrl-RS" sz="2400" dirty="0" smtClean="0"/>
              <a:t> </a:t>
            </a:r>
            <a:r>
              <a:rPr lang="en-US" sz="2400" dirty="0" smtClean="0"/>
              <a:t>I </a:t>
            </a:r>
            <a:r>
              <a:rPr lang="en-US" sz="2400" dirty="0" err="1" smtClean="0"/>
              <a:t>drugih</a:t>
            </a:r>
            <a:r>
              <a:rPr lang="en-US" sz="2400" dirty="0" smtClean="0"/>
              <a:t> </a:t>
            </a:r>
            <a:r>
              <a:rPr lang="en-US" sz="2400" dirty="0" err="1" smtClean="0"/>
              <a:t>gradova</a:t>
            </a:r>
            <a:r>
              <a:rPr lang="en-US" sz="2400" dirty="0" smtClean="0"/>
              <a:t> u </a:t>
            </a:r>
            <a:r>
              <a:rPr lang="en-US" sz="2400" dirty="0" err="1" smtClean="0"/>
              <a:t>Zapadnoj</a:t>
            </a:r>
            <a:r>
              <a:rPr lang="en-US" sz="2400" dirty="0" smtClean="0"/>
              <a:t> </a:t>
            </a:r>
            <a:r>
              <a:rPr lang="en-US" sz="2400" dirty="0" err="1" smtClean="0"/>
              <a:t>Evropi</a:t>
            </a:r>
            <a:r>
              <a:rPr lang="en-US" sz="2400" dirty="0" smtClean="0"/>
              <a:t>.</a:t>
            </a:r>
            <a:endParaRPr lang="sr-Cyrl-RS" sz="2400" dirty="0" smtClean="0"/>
          </a:p>
          <a:p>
            <a:pPr>
              <a:buFont typeface="Arial" pitchFamily="34" charset="0"/>
              <a:buChar char="•"/>
            </a:pPr>
            <a:r>
              <a:rPr lang="en-US" sz="2400" dirty="0" err="1" smtClean="0"/>
              <a:t>Krajem</a:t>
            </a:r>
            <a:r>
              <a:rPr lang="en-US" sz="2400" dirty="0" smtClean="0"/>
              <a:t> 5. i u 6.veku u </a:t>
            </a:r>
            <a:r>
              <a:rPr lang="en-US" sz="2400" dirty="0" err="1" smtClean="0"/>
              <a:t>seobe</a:t>
            </a:r>
            <a:r>
              <a:rPr lang="en-US" sz="2400" dirty="0" smtClean="0"/>
              <a:t> </a:t>
            </a:r>
            <a:r>
              <a:rPr lang="en-US" sz="2400" dirty="0" err="1" smtClean="0"/>
              <a:t>kreću</a:t>
            </a:r>
            <a:r>
              <a:rPr lang="en-US" sz="2400" dirty="0" smtClean="0"/>
              <a:t> I </a:t>
            </a:r>
            <a:r>
              <a:rPr lang="en-US" sz="2400" dirty="0" err="1" smtClean="0"/>
              <a:t>Sloveni</a:t>
            </a:r>
            <a:r>
              <a:rPr lang="en-US" sz="2400" dirty="0" smtClean="0"/>
              <a:t>.</a:t>
            </a:r>
          </a:p>
          <a:p>
            <a:pPr>
              <a:buFont typeface="Arial" pitchFamily="34" charset="0"/>
              <a:buChar char="•"/>
            </a:pPr>
            <a:r>
              <a:rPr lang="en-US" sz="2400" b="1" dirty="0" err="1" smtClean="0">
                <a:solidFill>
                  <a:schemeClr val="bg1"/>
                </a:solidFill>
              </a:rPr>
              <a:t>Velika</a:t>
            </a:r>
            <a:r>
              <a:rPr lang="en-US" sz="2400" b="1" dirty="0" smtClean="0">
                <a:solidFill>
                  <a:schemeClr val="bg1"/>
                </a:solidFill>
              </a:rPr>
              <a:t> </a:t>
            </a:r>
            <a:r>
              <a:rPr lang="en-US" sz="2400" b="1" dirty="0" err="1" smtClean="0">
                <a:solidFill>
                  <a:schemeClr val="bg1"/>
                </a:solidFill>
              </a:rPr>
              <a:t>Seoba</a:t>
            </a:r>
            <a:r>
              <a:rPr lang="en-US" sz="2400" b="1" dirty="0" smtClean="0">
                <a:solidFill>
                  <a:schemeClr val="bg1"/>
                </a:solidFill>
              </a:rPr>
              <a:t> </a:t>
            </a:r>
            <a:r>
              <a:rPr lang="en-US" sz="2400" b="1" dirty="0" err="1" smtClean="0">
                <a:solidFill>
                  <a:schemeClr val="bg1"/>
                </a:solidFill>
              </a:rPr>
              <a:t>završila</a:t>
            </a:r>
            <a:r>
              <a:rPr lang="en-US" sz="2400" b="1" dirty="0" smtClean="0">
                <a:solidFill>
                  <a:schemeClr val="bg1"/>
                </a:solidFill>
              </a:rPr>
              <a:t> se </a:t>
            </a:r>
            <a:r>
              <a:rPr lang="en-US" sz="2400" b="1" dirty="0" err="1" smtClean="0">
                <a:solidFill>
                  <a:schemeClr val="bg1"/>
                </a:solidFill>
              </a:rPr>
              <a:t>oko</a:t>
            </a:r>
            <a:r>
              <a:rPr lang="en-US" sz="2400" b="1" dirty="0" smtClean="0">
                <a:solidFill>
                  <a:schemeClr val="bg1"/>
                </a:solidFill>
              </a:rPr>
              <a:t> 700.g.</a:t>
            </a:r>
            <a:endParaRPr lang="sr-Latn-CS" sz="2400" b="1" dirty="0" smtClean="0">
              <a:solidFill>
                <a:schemeClr val="bg1"/>
              </a:solidFill>
            </a:endParaRPr>
          </a:p>
          <a:p>
            <a:pPr>
              <a:buFont typeface="Arial" pitchFamily="34" charset="0"/>
              <a:buChar char="•"/>
            </a:pPr>
            <a:r>
              <a:rPr lang="sr-Latn-CS" sz="2400" b="1" dirty="0" smtClean="0">
                <a:solidFill>
                  <a:schemeClr val="bg1"/>
                </a:solidFill>
              </a:rPr>
              <a:t>Istočno rimsko carstvo = Vizantija</a:t>
            </a:r>
            <a:r>
              <a:rPr lang="sr-Latn-CS" sz="2400" b="1" dirty="0" smtClean="0"/>
              <a:t> </a:t>
            </a:r>
            <a:r>
              <a:rPr lang="sr-Latn-CS" sz="2400" b="1" dirty="0" smtClean="0">
                <a:solidFill>
                  <a:schemeClr val="bg1"/>
                </a:solidFill>
              </a:rPr>
              <a:t>se odbranilo </a:t>
            </a:r>
            <a:r>
              <a:rPr lang="sr-Latn-CS" sz="2400" dirty="0" smtClean="0"/>
              <a:t>i nastavilo da živi još 1000 godina !</a:t>
            </a:r>
          </a:p>
          <a:p>
            <a:endParaRPr lang="sr-Latn-CS" dirty="0"/>
          </a:p>
        </p:txBody>
      </p:sp>
    </p:spTree>
  </p:cSld>
  <p:clrMapOvr>
    <a:masterClrMapping/>
  </p:clrMapOvr>
  <p:transition spd="slow">
    <p:wheel spokes="3"/>
    <p:sndAc>
      <p:stSnd>
        <p:snd r:embed="rId2" name="drumroll.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457200"/>
            <a:ext cx="9144000" cy="601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133600" y="304800"/>
            <a:ext cx="3886200" cy="523220"/>
          </a:xfrm>
          <a:prstGeom prst="rect">
            <a:avLst/>
          </a:prstGeom>
          <a:noFill/>
        </p:spPr>
        <p:txBody>
          <a:bodyPr wrap="square" rtlCol="0">
            <a:spAutoFit/>
          </a:bodyPr>
          <a:lstStyle/>
          <a:p>
            <a:pPr algn="ctr"/>
            <a:r>
              <a:rPr lang="sr-Latn-CS" sz="2800" dirty="0" smtClean="0"/>
              <a:t>Velika seoba naroda </a:t>
            </a:r>
            <a:endParaRPr lang="sr-Latn-CS" sz="2800" dirty="0"/>
          </a:p>
        </p:txBody>
      </p:sp>
    </p:spTree>
  </p:cSld>
  <p:clrMapOvr>
    <a:masterClrMapping/>
  </p:clrMapOvr>
  <p:transition spd="slow">
    <p:diamond/>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57800" cy="403187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vi-VN" b="1" dirty="0">
                <a:solidFill>
                  <a:srgbClr val="FFFF00"/>
                </a:solidFill>
                <a:effectLst>
                  <a:outerShdw blurRad="38100" dist="38100" dir="2700000" algn="tl">
                    <a:srgbClr val="000000">
                      <a:alpha val="43137"/>
                    </a:srgbClr>
                  </a:outerShdw>
                </a:effectLst>
              </a:rPr>
              <a:t>Početak vikinškog doba</a:t>
            </a:r>
            <a:r>
              <a:rPr lang="sr-Latn-RS" b="1" dirty="0">
                <a:solidFill>
                  <a:srgbClr val="FFFF00"/>
                </a:solidFill>
                <a:effectLst>
                  <a:outerShdw blurRad="38100" dist="38100" dir="2700000" algn="tl">
                    <a:srgbClr val="000000">
                      <a:alpha val="43137"/>
                    </a:srgbClr>
                  </a:outerShdw>
                </a:effectLst>
              </a:rPr>
              <a:t>- 8. vek</a:t>
            </a:r>
            <a:endParaRPr lang="sr-Latn-CS" b="1" dirty="0">
              <a:solidFill>
                <a:srgbClr val="FFFF00"/>
              </a:solidFill>
              <a:effectLst>
                <a:outerShdw blurRad="38100" dist="38100" dir="2700000" algn="tl">
                  <a:srgbClr val="000000">
                    <a:alpha val="43137"/>
                  </a:srgbClr>
                </a:outerShdw>
              </a:effectLst>
            </a:endParaRPr>
          </a:p>
          <a:p>
            <a:r>
              <a:rPr lang="vi-VN" dirty="0" smtClean="0">
                <a:solidFill>
                  <a:schemeClr val="bg1"/>
                </a:solidFill>
              </a:rPr>
              <a:t>Početkom </a:t>
            </a:r>
            <a:r>
              <a:rPr lang="vi-VN" dirty="0" smtClean="0">
                <a:solidFill>
                  <a:schemeClr val="bg1"/>
                </a:solidFill>
              </a:rPr>
              <a:t>leta 793. g</a:t>
            </a:r>
            <a:r>
              <a:rPr lang="sr-Latn-CS" dirty="0" smtClean="0">
                <a:solidFill>
                  <a:schemeClr val="bg1"/>
                </a:solidFill>
              </a:rPr>
              <a:t>.</a:t>
            </a:r>
            <a:r>
              <a:rPr lang="vi-VN" dirty="0" smtClean="0">
                <a:solidFill>
                  <a:schemeClr val="bg1"/>
                </a:solidFill>
              </a:rPr>
              <a:t> nekoliko desetina Vikinga iz zapadne Skandinavije otisnulo se na put ka obalama Engleske. </a:t>
            </a:r>
            <a:r>
              <a:rPr lang="en-US" sz="2000" dirty="0" err="1" smtClean="0">
                <a:solidFill>
                  <a:schemeClr val="bg1"/>
                </a:solidFill>
              </a:rPr>
              <a:t>Gde</a:t>
            </a:r>
            <a:r>
              <a:rPr lang="en-US" sz="2000" dirty="0" smtClean="0">
                <a:solidFill>
                  <a:schemeClr val="bg1"/>
                </a:solidFill>
              </a:rPr>
              <a:t> </a:t>
            </a:r>
            <a:r>
              <a:rPr lang="vi-VN" sz="2000" dirty="0" smtClean="0">
                <a:solidFill>
                  <a:schemeClr val="bg1"/>
                </a:solidFill>
              </a:rPr>
              <a:t>su </a:t>
            </a:r>
            <a:r>
              <a:rPr lang="en-US" sz="2000" dirty="0" err="1" smtClean="0">
                <a:solidFill>
                  <a:schemeClr val="bg1"/>
                </a:solidFill>
              </a:rPr>
              <a:t>opljačkali</a:t>
            </a:r>
            <a:r>
              <a:rPr lang="vi-VN" sz="2000" dirty="0" smtClean="0">
                <a:solidFill>
                  <a:schemeClr val="bg1"/>
                </a:solidFill>
              </a:rPr>
              <a:t> </a:t>
            </a:r>
            <a:r>
              <a:rPr lang="en-US" sz="2000" dirty="0" smtClean="0">
                <a:solidFill>
                  <a:schemeClr val="bg1"/>
                </a:solidFill>
              </a:rPr>
              <a:t>n</a:t>
            </a:r>
            <a:r>
              <a:rPr lang="vi-VN" dirty="0">
                <a:solidFill>
                  <a:schemeClr val="bg1"/>
                </a:solidFill>
              </a:rPr>
              <a:t>ezaštićen manastir Lindisfern </a:t>
            </a:r>
            <a:r>
              <a:rPr lang="vi-VN" dirty="0" smtClean="0">
                <a:solidFill>
                  <a:schemeClr val="bg1"/>
                </a:solidFill>
              </a:rPr>
              <a:t>pun zlata i srebra</a:t>
            </a:r>
            <a:r>
              <a:rPr lang="en-US" dirty="0" smtClean="0">
                <a:solidFill>
                  <a:schemeClr val="bg1"/>
                </a:solidFill>
              </a:rPr>
              <a:t>. </a:t>
            </a:r>
            <a:r>
              <a:rPr lang="vi-VN" dirty="0" smtClean="0">
                <a:solidFill>
                  <a:schemeClr val="bg1"/>
                </a:solidFill>
              </a:rPr>
              <a:t>Najpre su pobili sve što im se našlo na putu, a zatim odneli sve vredno iz manastira. </a:t>
            </a:r>
            <a:r>
              <a:rPr lang="vi-VN" b="1" dirty="0" smtClean="0">
                <a:solidFill>
                  <a:schemeClr val="bg1"/>
                </a:solidFill>
              </a:rPr>
              <a:t>Ovaj dan 8. jun 793. g</a:t>
            </a:r>
            <a:r>
              <a:rPr lang="sr-Latn-CS" b="1" dirty="0" smtClean="0">
                <a:solidFill>
                  <a:schemeClr val="bg1"/>
                </a:solidFill>
              </a:rPr>
              <a:t>.</a:t>
            </a:r>
            <a:r>
              <a:rPr lang="vi-VN" b="1" dirty="0" smtClean="0">
                <a:solidFill>
                  <a:schemeClr val="bg1"/>
                </a:solidFill>
              </a:rPr>
              <a:t> proglašen je početkom vikinškog doba.</a:t>
            </a:r>
            <a:br>
              <a:rPr lang="vi-VN" b="1" dirty="0" smtClean="0">
                <a:solidFill>
                  <a:schemeClr val="bg1"/>
                </a:solidFill>
              </a:rPr>
            </a:br>
            <a:r>
              <a:rPr lang="vi-VN" dirty="0" smtClean="0">
                <a:solidFill>
                  <a:schemeClr val="bg1"/>
                </a:solidFill>
              </a:rPr>
              <a:t>Alkuin, predstojnik dvorske akademije </a:t>
            </a:r>
            <a:r>
              <a:rPr lang="sr-Cyrl-CS" dirty="0" smtClean="0">
                <a:solidFill>
                  <a:schemeClr val="bg1"/>
                </a:solidFill>
              </a:rPr>
              <a:t>К</a:t>
            </a:r>
            <a:r>
              <a:rPr lang="vi-VN" dirty="0" smtClean="0">
                <a:solidFill>
                  <a:schemeClr val="bg1"/>
                </a:solidFill>
              </a:rPr>
              <a:t>arla Velikog pisao je o ovom događaju:</a:t>
            </a:r>
            <a:br>
              <a:rPr lang="vi-VN" dirty="0" smtClean="0">
                <a:solidFill>
                  <a:schemeClr val="bg1"/>
                </a:solidFill>
              </a:rPr>
            </a:br>
            <a:r>
              <a:rPr lang="vi-VN" dirty="0" smtClean="0">
                <a:solidFill>
                  <a:schemeClr val="bg1"/>
                </a:solidFill>
              </a:rPr>
              <a:t>''Pogledaj crkvu  svetog  </a:t>
            </a:r>
            <a:r>
              <a:rPr lang="sr-Latn-CS" dirty="0" smtClean="0">
                <a:solidFill>
                  <a:schemeClr val="bg1"/>
                </a:solidFill>
              </a:rPr>
              <a:t>K</a:t>
            </a:r>
            <a:r>
              <a:rPr lang="vi-VN" dirty="0" smtClean="0">
                <a:solidFill>
                  <a:schemeClr val="bg1"/>
                </a:solidFill>
              </a:rPr>
              <a:t>atberta uprskanu krvlju Božjih sveštenika, gde opljačkaše sve ukrase. Najuzvišenije mesto Britanije, palo je, kao plen u ruke pagana</a:t>
            </a:r>
            <a:r>
              <a:rPr lang="en-US" dirty="0" smtClean="0">
                <a:solidFill>
                  <a:schemeClr val="bg1"/>
                </a:solidFill>
              </a:rPr>
              <a:t>”</a:t>
            </a:r>
            <a:r>
              <a:rPr lang="vi-VN" dirty="0" smtClean="0">
                <a:solidFill>
                  <a:schemeClr val="bg1"/>
                </a:solidFill>
              </a:rPr>
              <a:t>.</a:t>
            </a:r>
            <a:endParaRPr lang="en-US" dirty="0" smtClean="0">
              <a:solidFill>
                <a:schemeClr val="bg1"/>
              </a:solidFill>
            </a:endParaRPr>
          </a:p>
        </p:txBody>
      </p:sp>
      <p:pic>
        <p:nvPicPr>
          <p:cNvPr id="1026" name="Picture 2" descr="https://m.ak.fbcdn.net/sphotos-b.ak/hphotos-ak-xpa1/v/t1.0-9/1555433_513501345418962_4134045812345511707_n.jpg?oh=daf8503146d8eab1f635e997e9978768&amp;oe=54C0A32D&amp;__gda__=1421603088_fe3e4534acf1095567347ff4e5dd4451"/>
          <p:cNvPicPr>
            <a:picLocks noChangeAspect="1" noChangeArrowheads="1"/>
          </p:cNvPicPr>
          <p:nvPr/>
        </p:nvPicPr>
        <p:blipFill>
          <a:blip r:embed="rId3" cstate="print"/>
          <a:srcRect/>
          <a:stretch>
            <a:fillRect/>
          </a:stretch>
        </p:blipFill>
        <p:spPr bwMode="auto">
          <a:xfrm>
            <a:off x="5181600" y="923331"/>
            <a:ext cx="3962400" cy="5934669"/>
          </a:xfrm>
          <a:prstGeom prst="rect">
            <a:avLst/>
          </a:prstGeom>
          <a:noFill/>
        </p:spPr>
      </p:pic>
      <p:sp>
        <p:nvSpPr>
          <p:cNvPr id="3" name="TextBox 2"/>
          <p:cNvSpPr txBox="1"/>
          <p:nvPr/>
        </p:nvSpPr>
        <p:spPr>
          <a:xfrm>
            <a:off x="5181600" y="1"/>
            <a:ext cx="3962400" cy="1323439"/>
          </a:xfrm>
          <a:prstGeom prst="rect">
            <a:avLst/>
          </a:prstGeom>
          <a:solidFill>
            <a:schemeClr val="accent1"/>
          </a:solidFill>
        </p:spPr>
        <p:txBody>
          <a:bodyPr wrap="square" rtlCol="0">
            <a:spAutoFit/>
          </a:bodyPr>
          <a:lstStyle/>
          <a:p>
            <a:pPr>
              <a:buFont typeface="Arial" pitchFamily="34" charset="0"/>
              <a:buChar char="•"/>
            </a:pPr>
            <a:r>
              <a:rPr lang="sr-Latn-CS" sz="2000" dirty="0" smtClean="0"/>
              <a:t>Normani ili Jiti poznatiji kao Vikinzi se sa poluostrva </a:t>
            </a:r>
            <a:r>
              <a:rPr lang="en-US" sz="2000" dirty="0" smtClean="0"/>
              <a:t>   </a:t>
            </a:r>
            <a:r>
              <a:rPr lang="sr-Latn-CS" sz="2000" dirty="0" smtClean="0"/>
              <a:t>Jitdland </a:t>
            </a:r>
            <a:r>
              <a:rPr lang="en-US" sz="2000" dirty="0" smtClean="0"/>
              <a:t> </a:t>
            </a:r>
            <a:r>
              <a:rPr lang="sr-Latn-CS" sz="2000" dirty="0" smtClean="0"/>
              <a:t>šire </a:t>
            </a:r>
            <a:r>
              <a:rPr lang="en-US" sz="2000" dirty="0" smtClean="0"/>
              <a:t> </a:t>
            </a:r>
            <a:r>
              <a:rPr lang="sr-Latn-CS" sz="2000" dirty="0" smtClean="0"/>
              <a:t>severnom Evropom</a:t>
            </a:r>
            <a:r>
              <a:rPr lang="en-US" sz="2000" dirty="0" smtClean="0"/>
              <a:t>. </a:t>
            </a:r>
            <a:r>
              <a:rPr lang="en-US" sz="2000" dirty="0" err="1"/>
              <a:t>G</a:t>
            </a:r>
            <a:r>
              <a:rPr lang="en-US" sz="2000" dirty="0" err="1" smtClean="0"/>
              <a:t>ospodari</a:t>
            </a:r>
            <a:r>
              <a:rPr lang="en-US" sz="2000" dirty="0" smtClean="0"/>
              <a:t> </a:t>
            </a:r>
            <a:r>
              <a:rPr lang="en-US" sz="2000" dirty="0" err="1" smtClean="0"/>
              <a:t>mora</a:t>
            </a:r>
            <a:r>
              <a:rPr lang="en-US" sz="2000" dirty="0" smtClean="0"/>
              <a:t> i </a:t>
            </a:r>
            <a:r>
              <a:rPr lang="en-US" sz="2000" dirty="0" err="1" smtClean="0"/>
              <a:t>pljačkaši</a:t>
            </a:r>
            <a:r>
              <a:rPr lang="en-US" sz="2000" dirty="0" smtClean="0"/>
              <a:t>.</a:t>
            </a:r>
            <a:endParaRPr lang="sr-Latn-CS" sz="2000" dirty="0" smtClean="0"/>
          </a:p>
        </p:txBody>
      </p:sp>
      <p:sp>
        <p:nvSpPr>
          <p:cNvPr id="4" name="TextBox 3"/>
          <p:cNvSpPr txBox="1"/>
          <p:nvPr/>
        </p:nvSpPr>
        <p:spPr>
          <a:xfrm>
            <a:off x="0" y="4031873"/>
            <a:ext cx="5105400" cy="2800767"/>
          </a:xfrm>
          <a:prstGeom prst="rect">
            <a:avLst/>
          </a:prstGeom>
          <a:solidFill>
            <a:srgbClr val="0070C0"/>
          </a:solidFill>
        </p:spPr>
        <p:txBody>
          <a:bodyPr wrap="square" rtlCol="0">
            <a:spAutoFit/>
          </a:bodyPr>
          <a:lstStyle/>
          <a:p>
            <a:r>
              <a:rPr lang="en-US" sz="2200" b="1" dirty="0" err="1" smtClean="0">
                <a:solidFill>
                  <a:srgbClr val="FFFF00"/>
                </a:solidFill>
              </a:rPr>
              <a:t>Madjari</a:t>
            </a:r>
            <a:r>
              <a:rPr lang="en-US" sz="2200" b="1" dirty="0" smtClean="0">
                <a:solidFill>
                  <a:srgbClr val="FFFF00"/>
                </a:solidFill>
              </a:rPr>
              <a:t> (</a:t>
            </a:r>
            <a:r>
              <a:rPr lang="en-US" sz="2200" b="1" dirty="0" err="1" smtClean="0">
                <a:solidFill>
                  <a:srgbClr val="FFFF00"/>
                </a:solidFill>
              </a:rPr>
              <a:t>Hungari</a:t>
            </a:r>
            <a:r>
              <a:rPr lang="en-US" sz="2200" b="1" dirty="0" smtClean="0">
                <a:solidFill>
                  <a:srgbClr val="FFFF00"/>
                </a:solidFill>
              </a:rPr>
              <a:t>)</a:t>
            </a:r>
            <a:r>
              <a:rPr lang="en-US" sz="2200" dirty="0" smtClean="0">
                <a:solidFill>
                  <a:schemeClr val="bg1"/>
                </a:solidFill>
              </a:rPr>
              <a:t>-</a:t>
            </a:r>
            <a:r>
              <a:rPr lang="en-US" sz="2200" dirty="0" err="1" smtClean="0">
                <a:solidFill>
                  <a:schemeClr val="bg1"/>
                </a:solidFill>
              </a:rPr>
              <a:t>narod</a:t>
            </a:r>
            <a:r>
              <a:rPr lang="en-US" sz="2200" dirty="0" smtClean="0">
                <a:solidFill>
                  <a:schemeClr val="bg1"/>
                </a:solidFill>
              </a:rPr>
              <a:t> </a:t>
            </a:r>
            <a:r>
              <a:rPr lang="en-US" sz="2200" dirty="0" err="1" smtClean="0">
                <a:solidFill>
                  <a:schemeClr val="bg1"/>
                </a:solidFill>
              </a:rPr>
              <a:t>azijskog</a:t>
            </a:r>
            <a:r>
              <a:rPr lang="en-US" sz="2200" dirty="0" smtClean="0">
                <a:solidFill>
                  <a:schemeClr val="bg1"/>
                </a:solidFill>
              </a:rPr>
              <a:t> </a:t>
            </a:r>
            <a:r>
              <a:rPr lang="en-US" sz="2200" dirty="0" err="1" smtClean="0">
                <a:solidFill>
                  <a:schemeClr val="bg1"/>
                </a:solidFill>
              </a:rPr>
              <a:t>porekla</a:t>
            </a:r>
            <a:r>
              <a:rPr lang="en-US" sz="2200" dirty="0" smtClean="0">
                <a:solidFill>
                  <a:schemeClr val="bg1"/>
                </a:solidFill>
              </a:rPr>
              <a:t>  </a:t>
            </a:r>
            <a:r>
              <a:rPr lang="en-US" sz="2200" dirty="0" err="1" smtClean="0">
                <a:solidFill>
                  <a:schemeClr val="bg1"/>
                </a:solidFill>
              </a:rPr>
              <a:t>koji</a:t>
            </a:r>
            <a:r>
              <a:rPr lang="en-US" sz="2200" dirty="0" smtClean="0">
                <a:solidFill>
                  <a:schemeClr val="bg1"/>
                </a:solidFill>
              </a:rPr>
              <a:t> </a:t>
            </a:r>
            <a:r>
              <a:rPr lang="en-US" sz="2200" dirty="0" err="1" smtClean="0">
                <a:solidFill>
                  <a:srgbClr val="FFFF00"/>
                </a:solidFill>
              </a:rPr>
              <a:t>tokom</a:t>
            </a:r>
            <a:r>
              <a:rPr lang="en-US" sz="2200" dirty="0" smtClean="0">
                <a:solidFill>
                  <a:srgbClr val="FFFF00"/>
                </a:solidFill>
              </a:rPr>
              <a:t> 9. </a:t>
            </a:r>
            <a:r>
              <a:rPr lang="en-US" sz="2200" dirty="0" err="1" smtClean="0">
                <a:solidFill>
                  <a:srgbClr val="FFFF00"/>
                </a:solidFill>
              </a:rPr>
              <a:t>veka</a:t>
            </a:r>
            <a:r>
              <a:rPr lang="en-US" sz="2200" dirty="0" smtClean="0">
                <a:solidFill>
                  <a:srgbClr val="FFFF00"/>
                </a:solidFill>
              </a:rPr>
              <a:t> </a:t>
            </a:r>
            <a:r>
              <a:rPr lang="en-US" sz="2200" dirty="0" err="1" smtClean="0">
                <a:solidFill>
                  <a:srgbClr val="FFFF00"/>
                </a:solidFill>
              </a:rPr>
              <a:t>dolaze</a:t>
            </a:r>
            <a:r>
              <a:rPr lang="en-US" sz="2200" dirty="0" smtClean="0">
                <a:solidFill>
                  <a:srgbClr val="FFFF00"/>
                </a:solidFill>
              </a:rPr>
              <a:t> u </a:t>
            </a:r>
            <a:r>
              <a:rPr lang="en-US" sz="2200" dirty="0" err="1" smtClean="0">
                <a:solidFill>
                  <a:srgbClr val="FFFF00"/>
                </a:solidFill>
              </a:rPr>
              <a:t>Evropu</a:t>
            </a:r>
            <a:r>
              <a:rPr lang="en-US" sz="2200" dirty="0" smtClean="0">
                <a:solidFill>
                  <a:schemeClr val="bg1"/>
                </a:solidFill>
              </a:rPr>
              <a:t>. </a:t>
            </a:r>
            <a:r>
              <a:rPr lang="en-US" sz="2200" dirty="0" err="1" smtClean="0">
                <a:solidFill>
                  <a:schemeClr val="bg1"/>
                </a:solidFill>
              </a:rPr>
              <a:t>Njihove</a:t>
            </a:r>
            <a:r>
              <a:rPr lang="en-US" sz="2200" dirty="0" smtClean="0">
                <a:solidFill>
                  <a:schemeClr val="bg1"/>
                </a:solidFill>
              </a:rPr>
              <a:t> </a:t>
            </a:r>
            <a:r>
              <a:rPr lang="en-US" sz="2200" dirty="0" err="1" smtClean="0">
                <a:solidFill>
                  <a:schemeClr val="bg1"/>
                </a:solidFill>
              </a:rPr>
              <a:t>pljačkaške</a:t>
            </a:r>
            <a:r>
              <a:rPr lang="en-US" sz="2200" dirty="0" smtClean="0">
                <a:solidFill>
                  <a:schemeClr val="bg1"/>
                </a:solidFill>
              </a:rPr>
              <a:t> </a:t>
            </a:r>
            <a:r>
              <a:rPr lang="en-US" sz="2200" dirty="0" err="1" smtClean="0">
                <a:solidFill>
                  <a:schemeClr val="bg1"/>
                </a:solidFill>
              </a:rPr>
              <a:t>napade</a:t>
            </a:r>
            <a:r>
              <a:rPr lang="en-US" sz="2200" dirty="0" smtClean="0">
                <a:solidFill>
                  <a:schemeClr val="bg1"/>
                </a:solidFill>
              </a:rPr>
              <a:t> </a:t>
            </a:r>
            <a:r>
              <a:rPr lang="en-US" sz="2200" b="1" dirty="0" err="1" smtClean="0">
                <a:solidFill>
                  <a:srgbClr val="FFFF00"/>
                </a:solidFill>
              </a:rPr>
              <a:t>zaustavlja</a:t>
            </a:r>
            <a:r>
              <a:rPr lang="en-US" sz="2200" b="1" dirty="0" smtClean="0">
                <a:solidFill>
                  <a:srgbClr val="FFFF00"/>
                </a:solidFill>
              </a:rPr>
              <a:t> </a:t>
            </a:r>
            <a:r>
              <a:rPr lang="en-US" sz="2200" b="1" dirty="0" err="1" smtClean="0">
                <a:solidFill>
                  <a:srgbClr val="FFFF00"/>
                </a:solidFill>
              </a:rPr>
              <a:t>nemački</a:t>
            </a:r>
            <a:r>
              <a:rPr lang="en-US" sz="2200" b="1" dirty="0" smtClean="0">
                <a:solidFill>
                  <a:srgbClr val="FFFF00"/>
                </a:solidFill>
              </a:rPr>
              <a:t> </a:t>
            </a:r>
            <a:r>
              <a:rPr lang="en-US" sz="2200" b="1" dirty="0" err="1" smtClean="0">
                <a:solidFill>
                  <a:srgbClr val="FFFF00"/>
                </a:solidFill>
              </a:rPr>
              <a:t>kralj</a:t>
            </a:r>
            <a:r>
              <a:rPr lang="en-US" sz="2200" b="1" dirty="0" smtClean="0">
                <a:solidFill>
                  <a:srgbClr val="FFFF00"/>
                </a:solidFill>
              </a:rPr>
              <a:t> </a:t>
            </a:r>
            <a:r>
              <a:rPr lang="en-US" sz="2200" b="1" dirty="0" err="1" smtClean="0">
                <a:solidFill>
                  <a:srgbClr val="FFFF00"/>
                </a:solidFill>
              </a:rPr>
              <a:t>Oton</a:t>
            </a:r>
            <a:r>
              <a:rPr lang="en-US" sz="2200" b="1" dirty="0" smtClean="0">
                <a:solidFill>
                  <a:srgbClr val="FFFF00"/>
                </a:solidFill>
              </a:rPr>
              <a:t> I 955. </a:t>
            </a:r>
            <a:r>
              <a:rPr lang="en-US" sz="2200" b="1" dirty="0" err="1" smtClean="0">
                <a:solidFill>
                  <a:srgbClr val="FFFF00"/>
                </a:solidFill>
              </a:rPr>
              <a:t>na</a:t>
            </a:r>
            <a:r>
              <a:rPr lang="en-US" sz="2200" b="1" dirty="0" smtClean="0">
                <a:solidFill>
                  <a:srgbClr val="FFFF00"/>
                </a:solidFill>
              </a:rPr>
              <a:t> </a:t>
            </a:r>
            <a:r>
              <a:rPr lang="en-US" sz="2200" b="1" dirty="0" err="1" smtClean="0">
                <a:solidFill>
                  <a:srgbClr val="FFFF00"/>
                </a:solidFill>
              </a:rPr>
              <a:t>reci</a:t>
            </a:r>
            <a:r>
              <a:rPr lang="en-US" sz="2200" b="1" dirty="0" smtClean="0">
                <a:solidFill>
                  <a:srgbClr val="FFFF00"/>
                </a:solidFill>
              </a:rPr>
              <a:t> </a:t>
            </a:r>
            <a:r>
              <a:rPr lang="en-US" sz="2200" b="1" dirty="0" err="1" smtClean="0">
                <a:solidFill>
                  <a:srgbClr val="FFFF00"/>
                </a:solidFill>
              </a:rPr>
              <a:t>Lehu</a:t>
            </a:r>
            <a:r>
              <a:rPr lang="en-US" sz="2200" dirty="0" smtClean="0">
                <a:solidFill>
                  <a:schemeClr val="bg1"/>
                </a:solidFill>
              </a:rPr>
              <a:t>, </a:t>
            </a:r>
            <a:r>
              <a:rPr lang="en-US" sz="2200" dirty="0" err="1" smtClean="0">
                <a:solidFill>
                  <a:schemeClr val="bg1"/>
                </a:solidFill>
              </a:rPr>
              <a:t>posle</a:t>
            </a:r>
            <a:r>
              <a:rPr lang="en-US" sz="2200" dirty="0" smtClean="0">
                <a:solidFill>
                  <a:schemeClr val="bg1"/>
                </a:solidFill>
              </a:rPr>
              <a:t> </a:t>
            </a:r>
            <a:r>
              <a:rPr lang="en-US" sz="2200" dirty="0" err="1" smtClean="0">
                <a:solidFill>
                  <a:schemeClr val="bg1"/>
                </a:solidFill>
              </a:rPr>
              <a:t>čega</a:t>
            </a:r>
            <a:r>
              <a:rPr lang="en-US" sz="2200" dirty="0" smtClean="0">
                <a:solidFill>
                  <a:schemeClr val="bg1"/>
                </a:solidFill>
              </a:rPr>
              <a:t> </a:t>
            </a:r>
            <a:r>
              <a:rPr lang="en-US" sz="2200" dirty="0" smtClean="0">
                <a:solidFill>
                  <a:schemeClr val="bg1"/>
                </a:solidFill>
              </a:rPr>
              <a:t>je </a:t>
            </a:r>
            <a:r>
              <a:rPr lang="en-US" sz="2200" dirty="0" err="1" smtClean="0">
                <a:solidFill>
                  <a:schemeClr val="bg1"/>
                </a:solidFill>
              </a:rPr>
              <a:t>osvojio</a:t>
            </a:r>
            <a:r>
              <a:rPr lang="en-US" sz="2200" dirty="0" smtClean="0">
                <a:solidFill>
                  <a:schemeClr val="bg1"/>
                </a:solidFill>
              </a:rPr>
              <a:t> </a:t>
            </a:r>
            <a:r>
              <a:rPr lang="en-US" sz="2200" dirty="0" err="1" smtClean="0">
                <a:solidFill>
                  <a:schemeClr val="bg1"/>
                </a:solidFill>
              </a:rPr>
              <a:t>većo</a:t>
            </a:r>
            <a:r>
              <a:rPr lang="en-US" sz="2200" dirty="0" smtClean="0">
                <a:solidFill>
                  <a:schemeClr val="bg1"/>
                </a:solidFill>
              </a:rPr>
              <a:t> </a:t>
            </a:r>
            <a:r>
              <a:rPr lang="en-US" sz="2200" dirty="0" err="1" smtClean="0">
                <a:solidFill>
                  <a:schemeClr val="bg1"/>
                </a:solidFill>
              </a:rPr>
              <a:t>deo</a:t>
            </a:r>
            <a:r>
              <a:rPr lang="en-US" sz="2200" dirty="0" smtClean="0">
                <a:solidFill>
                  <a:schemeClr val="bg1"/>
                </a:solidFill>
              </a:rPr>
              <a:t> </a:t>
            </a:r>
            <a:r>
              <a:rPr lang="en-US" sz="2200" dirty="0" err="1" smtClean="0">
                <a:solidFill>
                  <a:schemeClr val="bg1"/>
                </a:solidFill>
              </a:rPr>
              <a:t>Italije</a:t>
            </a:r>
            <a:r>
              <a:rPr lang="en-US" sz="2200" dirty="0" smtClean="0">
                <a:solidFill>
                  <a:schemeClr val="bg1"/>
                </a:solidFill>
              </a:rPr>
              <a:t> i u </a:t>
            </a:r>
            <a:r>
              <a:rPr lang="en-US" sz="2200" dirty="0" err="1" smtClean="0">
                <a:solidFill>
                  <a:schemeClr val="bg1"/>
                </a:solidFill>
              </a:rPr>
              <a:t>Rimu</a:t>
            </a:r>
            <a:r>
              <a:rPr lang="en-US" sz="2200" dirty="0" smtClean="0">
                <a:solidFill>
                  <a:schemeClr val="bg1"/>
                </a:solidFill>
              </a:rPr>
              <a:t> se </a:t>
            </a:r>
            <a:r>
              <a:rPr lang="en-US" sz="2200" dirty="0" err="1" smtClean="0">
                <a:solidFill>
                  <a:schemeClr val="bg1"/>
                </a:solidFill>
              </a:rPr>
              <a:t>proglasio</a:t>
            </a:r>
            <a:r>
              <a:rPr lang="en-US" sz="2200" dirty="0" smtClean="0">
                <a:solidFill>
                  <a:schemeClr val="bg1"/>
                </a:solidFill>
              </a:rPr>
              <a:t> </a:t>
            </a:r>
            <a:r>
              <a:rPr lang="en-US" sz="2200" dirty="0" err="1" smtClean="0">
                <a:solidFill>
                  <a:schemeClr val="bg1"/>
                </a:solidFill>
              </a:rPr>
              <a:t>za</a:t>
            </a:r>
            <a:r>
              <a:rPr lang="en-US" sz="2200" dirty="0" smtClean="0">
                <a:solidFill>
                  <a:schemeClr val="bg1"/>
                </a:solidFill>
              </a:rPr>
              <a:t> </a:t>
            </a:r>
            <a:r>
              <a:rPr lang="en-US" sz="2200" dirty="0" err="1" smtClean="0">
                <a:solidFill>
                  <a:schemeClr val="bg1"/>
                </a:solidFill>
              </a:rPr>
              <a:t>cara</a:t>
            </a:r>
            <a:r>
              <a:rPr lang="en-US" sz="2200" dirty="0">
                <a:solidFill>
                  <a:schemeClr val="bg1"/>
                </a:solidFill>
              </a:rPr>
              <a:t> </a:t>
            </a:r>
            <a:r>
              <a:rPr lang="en-US" sz="2200" dirty="0" smtClean="0">
                <a:solidFill>
                  <a:schemeClr val="bg1"/>
                </a:solidFill>
              </a:rPr>
              <a:t>= </a:t>
            </a:r>
            <a:r>
              <a:rPr lang="en-US" sz="2200" b="1" dirty="0" err="1" smtClean="0">
                <a:solidFill>
                  <a:srgbClr val="FFFF00"/>
                </a:solidFill>
              </a:rPr>
              <a:t>osniva</a:t>
            </a:r>
            <a:r>
              <a:rPr lang="en-US" sz="2200" b="1" dirty="0" smtClean="0">
                <a:solidFill>
                  <a:srgbClr val="FFFF00"/>
                </a:solidFill>
              </a:rPr>
              <a:t> </a:t>
            </a:r>
            <a:r>
              <a:rPr lang="en-US" sz="2200" b="1" dirty="0" err="1" smtClean="0">
                <a:solidFill>
                  <a:srgbClr val="FFFF00"/>
                </a:solidFill>
              </a:rPr>
              <a:t>Sveto</a:t>
            </a:r>
            <a:r>
              <a:rPr lang="en-US" sz="2200" b="1" dirty="0" smtClean="0">
                <a:solidFill>
                  <a:srgbClr val="FFFF00"/>
                </a:solidFill>
              </a:rPr>
              <a:t> </a:t>
            </a:r>
            <a:r>
              <a:rPr lang="en-US" sz="2200" b="1" dirty="0" err="1" smtClean="0">
                <a:solidFill>
                  <a:srgbClr val="FFFF00"/>
                </a:solidFill>
              </a:rPr>
              <a:t>rimsko</a:t>
            </a:r>
            <a:r>
              <a:rPr lang="en-US" sz="2200" b="1" dirty="0" smtClean="0">
                <a:solidFill>
                  <a:srgbClr val="FFFF00"/>
                </a:solidFill>
              </a:rPr>
              <a:t> </a:t>
            </a:r>
            <a:r>
              <a:rPr lang="en-US" sz="2200" b="1" dirty="0" err="1" smtClean="0">
                <a:solidFill>
                  <a:srgbClr val="FFFF00"/>
                </a:solidFill>
              </a:rPr>
              <a:t>carstvo</a:t>
            </a:r>
            <a:r>
              <a:rPr lang="en-US" sz="2200" b="1" dirty="0" smtClean="0">
                <a:solidFill>
                  <a:srgbClr val="FFFF00"/>
                </a:solidFill>
              </a:rPr>
              <a:t>. A, </a:t>
            </a:r>
            <a:r>
              <a:rPr lang="en-US" sz="2200" b="1" dirty="0" err="1" smtClean="0">
                <a:solidFill>
                  <a:srgbClr val="FFFF00"/>
                </a:solidFill>
              </a:rPr>
              <a:t>Mađari</a:t>
            </a:r>
            <a:r>
              <a:rPr lang="en-US" sz="2200" b="1" dirty="0" smtClean="0">
                <a:solidFill>
                  <a:srgbClr val="FFFF00"/>
                </a:solidFill>
              </a:rPr>
              <a:t> </a:t>
            </a:r>
            <a:r>
              <a:rPr lang="en-US" sz="2200" b="1" dirty="0" err="1" smtClean="0">
                <a:solidFill>
                  <a:srgbClr val="FFFF00"/>
                </a:solidFill>
              </a:rPr>
              <a:t>primaju</a:t>
            </a:r>
            <a:r>
              <a:rPr lang="en-US" sz="2200" b="1" dirty="0" smtClean="0">
                <a:solidFill>
                  <a:srgbClr val="FFFF00"/>
                </a:solidFill>
              </a:rPr>
              <a:t> </a:t>
            </a:r>
            <a:r>
              <a:rPr lang="en-US" sz="2200" b="1" dirty="0" err="1" smtClean="0">
                <a:solidFill>
                  <a:srgbClr val="FFFF00"/>
                </a:solidFill>
              </a:rPr>
              <a:t>hrišćanstvo</a:t>
            </a:r>
            <a:r>
              <a:rPr lang="en-US" sz="2200" b="1" dirty="0" smtClean="0">
                <a:solidFill>
                  <a:srgbClr val="FFFF00"/>
                </a:solidFill>
              </a:rPr>
              <a:t>  i </a:t>
            </a:r>
            <a:r>
              <a:rPr lang="en-US" sz="2200" b="1" dirty="0" err="1" smtClean="0">
                <a:solidFill>
                  <a:srgbClr val="FFFF00"/>
                </a:solidFill>
              </a:rPr>
              <a:t>osnivaju</a:t>
            </a:r>
            <a:r>
              <a:rPr lang="en-US" sz="2200" b="1" dirty="0" smtClean="0">
                <a:solidFill>
                  <a:srgbClr val="FFFF00"/>
                </a:solidFill>
              </a:rPr>
              <a:t> </a:t>
            </a:r>
            <a:r>
              <a:rPr lang="en-US" sz="2200" b="1" dirty="0" err="1" smtClean="0">
                <a:solidFill>
                  <a:srgbClr val="FFFF00"/>
                </a:solidFill>
              </a:rPr>
              <a:t>državu</a:t>
            </a:r>
            <a:r>
              <a:rPr lang="en-US" sz="2200" b="1" dirty="0" smtClean="0">
                <a:solidFill>
                  <a:srgbClr val="FFFF00"/>
                </a:solidFill>
              </a:rPr>
              <a:t> u </a:t>
            </a:r>
            <a:r>
              <a:rPr lang="en-US" sz="2200" b="1" dirty="0" err="1" smtClean="0">
                <a:solidFill>
                  <a:srgbClr val="FFFF00"/>
                </a:solidFill>
              </a:rPr>
              <a:t>Panoniji</a:t>
            </a:r>
            <a:r>
              <a:rPr lang="en-US" sz="2000" b="1" dirty="0">
                <a:solidFill>
                  <a:srgbClr val="FFFF00"/>
                </a:solidFill>
              </a:rPr>
              <a:t> 1000.g.</a:t>
            </a:r>
            <a:endParaRPr lang="en-US" sz="2000" b="1" dirty="0">
              <a:solidFill>
                <a:srgbClr val="FFFF00"/>
              </a:solidFill>
            </a:endParaRPr>
          </a:p>
        </p:txBody>
      </p:sp>
    </p:spTree>
  </p:cSld>
  <p:clrMapOvr>
    <a:masterClrMapping/>
  </p:clrMapOvr>
  <p:transition spd="slow">
    <p:wedge/>
    <p:sndAc>
      <p:stSnd>
        <p:snd r:embed="rId2" name="drumroll.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srcRect l="6612" t="3625" b="5374"/>
          <a:stretch/>
        </p:blipFill>
        <p:spPr bwMode="auto">
          <a:xfrm>
            <a:off x="0" y="193964"/>
            <a:ext cx="4471047" cy="5521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441346" y="0"/>
            <a:ext cx="4672953" cy="6186309"/>
          </a:xfrm>
          <a:prstGeom prst="rect">
            <a:avLst/>
          </a:prstGeom>
          <a:noFill/>
        </p:spPr>
        <p:txBody>
          <a:bodyPr wrap="square" rtlCol="0">
            <a:spAutoFit/>
          </a:bodyPr>
          <a:lstStyle/>
          <a:p>
            <a:r>
              <a:rPr lang="en-US" sz="2800" b="1" u="sng" dirty="0" smtClean="0">
                <a:ln w="24500" cmpd="dbl">
                  <a:solidFill>
                    <a:schemeClr val="accent2">
                      <a:shade val="85000"/>
                      <a:satMod val="155000"/>
                    </a:schemeClr>
                  </a:solidFill>
                  <a:prstDash val="solid"/>
                  <a:miter lim="800000"/>
                </a:ln>
                <a:solidFill>
                  <a:srgbClr val="FFFF00"/>
                </a:solidFill>
              </a:rPr>
              <a:t>V</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err="1" smtClean="0">
                <a:ln w="24500" cmpd="dbl">
                  <a:solidFill>
                    <a:schemeClr val="accent2">
                      <a:shade val="85000"/>
                      <a:satMod val="155000"/>
                    </a:schemeClr>
                  </a:solidFill>
                  <a:prstDash val="solid"/>
                  <a:miter lim="800000"/>
                </a:ln>
                <a:solidFill>
                  <a:srgbClr val="FFFF00"/>
                </a:solidFill>
              </a:rPr>
              <a:t>i</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smtClean="0">
                <a:ln w="24500" cmpd="dbl">
                  <a:solidFill>
                    <a:schemeClr val="accent2">
                      <a:shade val="85000"/>
                      <a:satMod val="155000"/>
                    </a:schemeClr>
                  </a:solidFill>
                  <a:prstDash val="solid"/>
                  <a:miter lim="800000"/>
                </a:ln>
                <a:solidFill>
                  <a:srgbClr val="FFFF00"/>
                </a:solidFill>
              </a:rPr>
              <a:t>k</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err="1" smtClean="0">
                <a:ln w="24500" cmpd="dbl">
                  <a:solidFill>
                    <a:schemeClr val="accent2">
                      <a:shade val="85000"/>
                      <a:satMod val="155000"/>
                    </a:schemeClr>
                  </a:solidFill>
                  <a:prstDash val="solid"/>
                  <a:miter lim="800000"/>
                </a:ln>
                <a:solidFill>
                  <a:srgbClr val="FFFF00"/>
                </a:solidFill>
              </a:rPr>
              <a:t>i</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smtClean="0">
                <a:ln w="24500" cmpd="dbl">
                  <a:solidFill>
                    <a:schemeClr val="accent2">
                      <a:shade val="85000"/>
                      <a:satMod val="155000"/>
                    </a:schemeClr>
                  </a:solidFill>
                  <a:prstDash val="solid"/>
                  <a:miter lim="800000"/>
                </a:ln>
                <a:solidFill>
                  <a:srgbClr val="FFFF00"/>
                </a:solidFill>
              </a:rPr>
              <a:t>n</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smtClean="0">
                <a:ln w="24500" cmpd="dbl">
                  <a:solidFill>
                    <a:schemeClr val="accent2">
                      <a:shade val="85000"/>
                      <a:satMod val="155000"/>
                    </a:schemeClr>
                  </a:solidFill>
                  <a:prstDash val="solid"/>
                  <a:miter lim="800000"/>
                </a:ln>
                <a:solidFill>
                  <a:srgbClr val="FFFF00"/>
                </a:solidFill>
              </a:rPr>
              <a:t>z</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err="1" smtClean="0">
                <a:ln w="24500" cmpd="dbl">
                  <a:solidFill>
                    <a:schemeClr val="accent2">
                      <a:shade val="85000"/>
                      <a:satMod val="155000"/>
                    </a:schemeClr>
                  </a:solidFill>
                  <a:prstDash val="solid"/>
                  <a:miter lim="800000"/>
                </a:ln>
                <a:solidFill>
                  <a:srgbClr val="FFFF00"/>
                </a:solidFill>
              </a:rPr>
              <a:t>i</a:t>
            </a:r>
            <a:r>
              <a:rPr lang="en-US" sz="2800" b="1" u="sng" dirty="0" smtClean="0">
                <a:ln w="24500" cmpd="dbl">
                  <a:solidFill>
                    <a:schemeClr val="accent2">
                      <a:shade val="85000"/>
                      <a:satMod val="155000"/>
                    </a:schemeClr>
                  </a:solidFill>
                  <a:prstDash val="solid"/>
                  <a:miter lim="800000"/>
                </a:ln>
                <a:solidFill>
                  <a:srgbClr val="FFFF00"/>
                </a:solidFill>
              </a:rPr>
              <a:t> </a:t>
            </a:r>
            <a:r>
              <a:rPr lang="sr-Latn-RS" sz="2800" b="1" u="sng" dirty="0" smtClean="0">
                <a:ln w="24500" cmpd="dbl">
                  <a:solidFill>
                    <a:schemeClr val="accent2">
                      <a:shade val="85000"/>
                      <a:satMod val="155000"/>
                    </a:schemeClr>
                  </a:solidFill>
                  <a:prstDash val="solid"/>
                  <a:miter lim="800000"/>
                </a:ln>
                <a:solidFill>
                  <a:srgbClr val="FFFF00"/>
                </a:solidFill>
              </a:rPr>
              <a:t>-</a:t>
            </a:r>
            <a:r>
              <a:rPr lang="en-US" sz="2800" b="1" u="sng" dirty="0" smtClean="0">
                <a:ln w="24500" cmpd="dbl">
                  <a:solidFill>
                    <a:schemeClr val="accent2">
                      <a:shade val="85000"/>
                      <a:satMod val="155000"/>
                    </a:schemeClr>
                  </a:solidFill>
                  <a:prstDash val="solid"/>
                  <a:miter lim="800000"/>
                </a:ln>
                <a:solidFill>
                  <a:srgbClr val="FFFF00"/>
                </a:solidFill>
              </a:rPr>
              <a:t> </a:t>
            </a:r>
            <a:r>
              <a:rPr lang="sr-Latn-CS" sz="2800" b="1" u="sng" dirty="0" smtClean="0">
                <a:ln w="24500" cmpd="dbl">
                  <a:solidFill>
                    <a:schemeClr val="accent2">
                      <a:shade val="85000"/>
                      <a:satMod val="155000"/>
                    </a:schemeClr>
                  </a:solidFill>
                  <a:prstDash val="solid"/>
                  <a:miter lim="800000"/>
                </a:ln>
                <a:solidFill>
                  <a:srgbClr val="FFFF00"/>
                </a:solidFill>
              </a:rPr>
              <a:t> J i T i, ili</a:t>
            </a:r>
          </a:p>
          <a:p>
            <a:r>
              <a:rPr lang="en-US" sz="2800" b="1" u="sng" dirty="0" smtClean="0">
                <a:ln w="24500" cmpd="dbl">
                  <a:solidFill>
                    <a:schemeClr val="accent2">
                      <a:shade val="85000"/>
                      <a:satMod val="155000"/>
                    </a:schemeClr>
                  </a:solidFill>
                  <a:prstDash val="solid"/>
                  <a:miter lim="800000"/>
                </a:ln>
                <a:solidFill>
                  <a:srgbClr val="FFFF00"/>
                </a:solidFill>
              </a:rPr>
              <a:t>N</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smtClean="0">
                <a:ln w="24500" cmpd="dbl">
                  <a:solidFill>
                    <a:schemeClr val="accent2">
                      <a:shade val="85000"/>
                      <a:satMod val="155000"/>
                    </a:schemeClr>
                  </a:solidFill>
                  <a:prstDash val="solid"/>
                  <a:miter lim="800000"/>
                </a:ln>
                <a:solidFill>
                  <a:srgbClr val="FFFF00"/>
                </a:solidFill>
              </a:rPr>
              <a:t>o</a:t>
            </a:r>
            <a:r>
              <a:rPr lang="sr-Latn-CS" sz="2800" b="1" u="sng" dirty="0" smtClean="0">
                <a:ln w="24500" cmpd="dbl">
                  <a:solidFill>
                    <a:schemeClr val="accent2">
                      <a:shade val="85000"/>
                      <a:satMod val="155000"/>
                    </a:schemeClr>
                  </a:solidFill>
                  <a:prstDash val="solid"/>
                  <a:miter lim="800000"/>
                </a:ln>
                <a:solidFill>
                  <a:srgbClr val="FFFF00"/>
                </a:solidFill>
              </a:rPr>
              <a:t> r m </a:t>
            </a:r>
            <a:r>
              <a:rPr lang="en-US" sz="2800" b="1" u="sng" dirty="0" smtClean="0">
                <a:ln w="24500" cmpd="dbl">
                  <a:solidFill>
                    <a:schemeClr val="accent2">
                      <a:shade val="85000"/>
                      <a:satMod val="155000"/>
                    </a:schemeClr>
                  </a:solidFill>
                  <a:prstDash val="solid"/>
                  <a:miter lim="800000"/>
                </a:ln>
                <a:solidFill>
                  <a:srgbClr val="FFFF00"/>
                </a:solidFill>
              </a:rPr>
              <a:t>a</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smtClean="0">
                <a:ln w="24500" cmpd="dbl">
                  <a:solidFill>
                    <a:schemeClr val="accent2">
                      <a:shade val="85000"/>
                      <a:satMod val="155000"/>
                    </a:schemeClr>
                  </a:solidFill>
                  <a:prstDash val="solid"/>
                  <a:miter lim="800000"/>
                </a:ln>
                <a:solidFill>
                  <a:srgbClr val="FFFF00"/>
                </a:solidFill>
              </a:rPr>
              <a:t>n</a:t>
            </a:r>
            <a:r>
              <a:rPr lang="sr-Latn-CS" sz="2800" b="1" u="sng" dirty="0" smtClean="0">
                <a:ln w="24500" cmpd="dbl">
                  <a:solidFill>
                    <a:schemeClr val="accent2">
                      <a:shade val="85000"/>
                      <a:satMod val="155000"/>
                    </a:schemeClr>
                  </a:solidFill>
                  <a:prstDash val="solid"/>
                  <a:miter lim="800000"/>
                </a:ln>
                <a:solidFill>
                  <a:srgbClr val="FFFF00"/>
                </a:solidFill>
              </a:rPr>
              <a:t> </a:t>
            </a:r>
            <a:r>
              <a:rPr lang="en-US" sz="2800" b="1" u="sng" dirty="0" err="1" smtClean="0">
                <a:ln w="24500" cmpd="dbl">
                  <a:solidFill>
                    <a:schemeClr val="accent2">
                      <a:shade val="85000"/>
                      <a:satMod val="155000"/>
                    </a:schemeClr>
                  </a:solidFill>
                  <a:prstDash val="solid"/>
                  <a:miter lim="800000"/>
                </a:ln>
                <a:solidFill>
                  <a:srgbClr val="FFFF00"/>
                </a:solidFill>
              </a:rPr>
              <a:t>i</a:t>
            </a:r>
            <a:r>
              <a:rPr lang="sr-Latn-CS" sz="2800" b="1" u="sng" dirty="0" smtClean="0">
                <a:ln w="24500" cmpd="dbl">
                  <a:solidFill>
                    <a:schemeClr val="accent2">
                      <a:shade val="85000"/>
                      <a:satMod val="155000"/>
                    </a:schemeClr>
                  </a:solidFill>
                  <a:prstDash val="solid"/>
                  <a:miter lim="800000"/>
                </a:ln>
                <a:solidFill>
                  <a:srgbClr val="FFFF00"/>
                </a:solidFill>
              </a:rPr>
              <a:t> </a:t>
            </a:r>
            <a:r>
              <a:rPr lang="sr-Latn-CS" sz="2800" b="1" u="sng" dirty="0" smtClean="0">
                <a:ln w="10541" cmpd="sng">
                  <a:solidFill>
                    <a:srgbClr val="7D7D7D">
                      <a:tint val="100000"/>
                      <a:shade val="100000"/>
                      <a:satMod val="110000"/>
                    </a:srgbClr>
                  </a:solidFill>
                  <a:prstDash val="solid"/>
                </a:ln>
                <a:solidFill>
                  <a:srgbClr val="FFFF00"/>
                </a:solidFill>
                <a:effectLst>
                  <a:outerShdw blurRad="38100" dist="38100" dir="2700000" algn="tl">
                    <a:srgbClr val="000000">
                      <a:alpha val="43137"/>
                    </a:srgbClr>
                  </a:outerShdw>
                </a:effectLst>
              </a:rPr>
              <a:t>( severni </a:t>
            </a:r>
            <a:r>
              <a:rPr lang="en-US" sz="2800" b="1" u="sng" dirty="0" err="1" smtClean="0">
                <a:ln w="10541" cmpd="sng">
                  <a:solidFill>
                    <a:srgbClr val="7D7D7D">
                      <a:tint val="100000"/>
                      <a:shade val="100000"/>
                      <a:satMod val="110000"/>
                    </a:srgbClr>
                  </a:solidFill>
                  <a:prstDash val="solid"/>
                </a:ln>
                <a:solidFill>
                  <a:srgbClr val="FFFF00"/>
                </a:solidFill>
                <a:effectLst>
                  <a:outerShdw blurRad="38100" dist="38100" dir="2700000" algn="tl">
                    <a:srgbClr val="000000">
                      <a:alpha val="43137"/>
                    </a:srgbClr>
                  </a:outerShdw>
                </a:effectLst>
              </a:rPr>
              <a:t>ljudi</a:t>
            </a:r>
            <a:r>
              <a:rPr lang="sr-Latn-CS" sz="2800" b="1" u="sng" dirty="0" smtClean="0">
                <a:ln w="10541" cmpd="sng">
                  <a:solidFill>
                    <a:srgbClr val="7D7D7D">
                      <a:tint val="100000"/>
                      <a:shade val="100000"/>
                      <a:satMod val="110000"/>
                    </a:srgbClr>
                  </a:solidFill>
                  <a:prstDash val="solid"/>
                </a:ln>
                <a:solidFill>
                  <a:srgbClr val="FFFF00"/>
                </a:solidFill>
                <a:effectLst>
                  <a:outerShdw blurRad="38100" dist="38100" dir="2700000" algn="tl">
                    <a:srgbClr val="000000">
                      <a:alpha val="43137"/>
                    </a:srgbClr>
                  </a:outerShdw>
                </a:effectLst>
              </a:rPr>
              <a:t>)</a:t>
            </a:r>
            <a:endParaRPr lang="en-US" sz="2400" b="1" dirty="0" smtClean="0">
              <a:ln w="10541" cmpd="sng">
                <a:solidFill>
                  <a:schemeClr val="accent1">
                    <a:shade val="88000"/>
                    <a:satMod val="110000"/>
                  </a:schemeClr>
                </a:solidFill>
                <a:prstDash val="solid"/>
              </a:ln>
              <a:solidFill>
                <a:srgbClr val="FFFF00"/>
              </a:solidFill>
            </a:endParaRPr>
          </a:p>
          <a:p>
            <a:r>
              <a:rPr lang="en-US" sz="2400" b="1" dirty="0" smtClean="0">
                <a:ln w="10541" cmpd="sng">
                  <a:solidFill>
                    <a:schemeClr val="accent1">
                      <a:shade val="88000"/>
                      <a:satMod val="110000"/>
                    </a:schemeClr>
                  </a:solidFill>
                  <a:prstDash val="solid"/>
                </a:ln>
                <a:solidFill>
                  <a:srgbClr val="FFFF00"/>
                </a:solidFill>
              </a:rPr>
              <a:t> V</a:t>
            </a:r>
            <a:r>
              <a:rPr lang="sr-Latn-CS" sz="2400" b="1" dirty="0" smtClean="0">
                <a:ln w="10541" cmpd="sng">
                  <a:solidFill>
                    <a:schemeClr val="accent1">
                      <a:shade val="88000"/>
                      <a:satMod val="110000"/>
                    </a:schemeClr>
                  </a:solidFill>
                  <a:prstDash val="solid"/>
                </a:ln>
                <a:solidFill>
                  <a:srgbClr val="FFFF00"/>
                </a:solidFill>
              </a:rPr>
              <a:t>arvari</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iz</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Skandinavije</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plja</a:t>
            </a:r>
            <a:r>
              <a:rPr lang="sr-Latn-CS" sz="2400" b="1" dirty="0" smtClean="0">
                <a:ln w="10541" cmpd="sng">
                  <a:solidFill>
                    <a:schemeClr val="accent1">
                      <a:shade val="88000"/>
                      <a:satMod val="110000"/>
                    </a:schemeClr>
                  </a:solidFill>
                  <a:prstDash val="solid"/>
                </a:ln>
                <a:solidFill>
                  <a:srgbClr val="FFFF00"/>
                </a:solidFill>
              </a:rPr>
              <a:t>č</a:t>
            </a:r>
            <a:r>
              <a:rPr lang="en-US" sz="2400" b="1" dirty="0" err="1" smtClean="0">
                <a:ln w="10541" cmpd="sng">
                  <a:solidFill>
                    <a:schemeClr val="accent1">
                      <a:shade val="88000"/>
                      <a:satMod val="110000"/>
                    </a:schemeClr>
                  </a:solidFill>
                  <a:prstDash val="solid"/>
                </a:ln>
                <a:solidFill>
                  <a:srgbClr val="FFFF00"/>
                </a:solidFill>
              </a:rPr>
              <a:t>kaju</a:t>
            </a:r>
            <a:r>
              <a:rPr lang="sr-Latn-CS" sz="2400" b="1" dirty="0" smtClean="0">
                <a:ln w="10541" cmpd="sng">
                  <a:solidFill>
                    <a:schemeClr val="accent1">
                      <a:shade val="88000"/>
                      <a:satMod val="110000"/>
                    </a:schemeClr>
                  </a:solidFill>
                  <a:prstDash val="solid"/>
                </a:ln>
                <a:solidFill>
                  <a:srgbClr val="FFFF00"/>
                </a:solidFill>
              </a:rPr>
              <a:t> i naseljavaju Normandiju, </a:t>
            </a:r>
            <a:r>
              <a:rPr lang="sr-Latn-CS" sz="2400" b="1" dirty="0" smtClean="0">
                <a:ln w="10541" cmpd="sng">
                  <a:solidFill>
                    <a:schemeClr val="accent1">
                      <a:shade val="88000"/>
                      <a:satMod val="110000"/>
                    </a:schemeClr>
                  </a:solidFill>
                  <a:prstDash val="solid"/>
                </a:ln>
                <a:solidFill>
                  <a:srgbClr val="FFFF00"/>
                </a:solidFill>
              </a:rPr>
              <a:t>u </a:t>
            </a:r>
            <a:r>
              <a:rPr lang="sr-Cyrl-RS" sz="2400" b="1" dirty="0" smtClean="0">
                <a:ln w="10541" cmpd="sng">
                  <a:solidFill>
                    <a:schemeClr val="accent1">
                      <a:shade val="88000"/>
                      <a:satMod val="110000"/>
                    </a:schemeClr>
                  </a:solidFill>
                  <a:prstDash val="solid"/>
                </a:ln>
                <a:solidFill>
                  <a:srgbClr val="FFFF00"/>
                </a:solidFill>
              </a:rPr>
              <a:t>9</a:t>
            </a:r>
            <a:r>
              <a:rPr lang="sr-Latn-CS" sz="2400" b="1" dirty="0" smtClean="0">
                <a:ln w="10541" cmpd="sng">
                  <a:solidFill>
                    <a:schemeClr val="accent1">
                      <a:shade val="88000"/>
                      <a:satMod val="110000"/>
                    </a:schemeClr>
                  </a:solidFill>
                  <a:prstDash val="solid"/>
                </a:ln>
                <a:solidFill>
                  <a:srgbClr val="FFFF00"/>
                </a:solidFill>
              </a:rPr>
              <a:t>. i 10. v. duž cele obale Atlantika, </a:t>
            </a:r>
            <a:r>
              <a:rPr lang="sr-Latn-CS" sz="2400" b="1" dirty="0" smtClean="0">
                <a:ln w="10541" cmpd="sng">
                  <a:solidFill>
                    <a:schemeClr val="accent1">
                      <a:shade val="88000"/>
                      <a:satMod val="110000"/>
                    </a:schemeClr>
                  </a:solidFill>
                  <a:prstDash val="solid"/>
                </a:ln>
                <a:solidFill>
                  <a:srgbClr val="FFFF00"/>
                </a:solidFill>
              </a:rPr>
              <a:t>na </a:t>
            </a:r>
            <a:r>
              <a:rPr lang="sr-Latn-CS" sz="2400" b="1" dirty="0" smtClean="0">
                <a:ln w="10541" cmpd="sng">
                  <a:solidFill>
                    <a:schemeClr val="accent1">
                      <a:shade val="88000"/>
                      <a:satMod val="110000"/>
                    </a:schemeClr>
                  </a:solidFill>
                  <a:prstDash val="solid"/>
                </a:ln>
                <a:solidFill>
                  <a:srgbClr val="FFFF00"/>
                </a:solidFill>
              </a:rPr>
              <a:t>jugu Italije i u Kijevskoj Rusiji. </a:t>
            </a:r>
            <a:r>
              <a:rPr lang="sr-Latn-CS" sz="2400" b="1" dirty="0" smtClean="0">
                <a:ln w="10541" cmpd="sng">
                  <a:solidFill>
                    <a:schemeClr val="accent1">
                      <a:shade val="88000"/>
                      <a:satMod val="110000"/>
                    </a:schemeClr>
                  </a:solidFill>
                  <a:prstDash val="solid"/>
                </a:ln>
                <a:solidFill>
                  <a:schemeClr val="bg1"/>
                </a:solidFill>
              </a:rPr>
              <a:t>Njihovi preci su prvi stigli do Amerike ali je taj put zaboravljen jer su ga oni napustili zbog opasnosti... </a:t>
            </a:r>
          </a:p>
          <a:p>
            <a:r>
              <a:rPr lang="sr-Latn-CS" sz="2800" b="1" dirty="0" smtClean="0">
                <a:ln w="10541" cmpd="sng">
                  <a:solidFill>
                    <a:schemeClr val="accent1">
                      <a:shade val="88000"/>
                      <a:satMod val="110000"/>
                    </a:schemeClr>
                  </a:solidFill>
                  <a:prstDash val="solid"/>
                </a:ln>
                <a:solidFill>
                  <a:srgbClr val="FFFF00"/>
                </a:solidFill>
              </a:rPr>
              <a:t>Švedska </a:t>
            </a:r>
            <a:r>
              <a:rPr lang="sr-Latn-CS" sz="2800" b="1" dirty="0" smtClean="0">
                <a:ln w="10541" cmpd="sng">
                  <a:solidFill>
                    <a:schemeClr val="accent1">
                      <a:shade val="88000"/>
                      <a:satMod val="110000"/>
                    </a:schemeClr>
                  </a:solidFill>
                  <a:prstDash val="solid"/>
                </a:ln>
                <a:solidFill>
                  <a:schemeClr val="bg1"/>
                </a:solidFill>
              </a:rPr>
              <a:t>i </a:t>
            </a:r>
            <a:r>
              <a:rPr lang="sr-Latn-CS" sz="2800" b="1" dirty="0" smtClean="0">
                <a:ln w="10541" cmpd="sng">
                  <a:solidFill>
                    <a:schemeClr val="accent1">
                      <a:shade val="88000"/>
                      <a:satMod val="110000"/>
                    </a:schemeClr>
                  </a:solidFill>
                  <a:prstDash val="solid"/>
                </a:ln>
                <a:solidFill>
                  <a:srgbClr val="FFFF00"/>
                </a:solidFill>
              </a:rPr>
              <a:t>Norveška</a:t>
            </a:r>
            <a:r>
              <a:rPr lang="en-US" sz="2800" b="1" dirty="0" smtClean="0">
                <a:ln w="10541" cmpd="sng">
                  <a:solidFill>
                    <a:schemeClr val="accent1">
                      <a:shade val="88000"/>
                      <a:satMod val="110000"/>
                    </a:schemeClr>
                  </a:solidFill>
                  <a:prstDash val="solid"/>
                </a:ln>
                <a:solidFill>
                  <a:srgbClr val="FFFF00"/>
                </a:solidFill>
              </a:rPr>
              <a:t> I </a:t>
            </a:r>
            <a:r>
              <a:rPr lang="en-US" sz="2800" b="1" dirty="0" err="1" smtClean="0">
                <a:ln w="10541" cmpd="sng">
                  <a:solidFill>
                    <a:schemeClr val="accent1">
                      <a:shade val="88000"/>
                      <a:satMod val="110000"/>
                    </a:schemeClr>
                  </a:solidFill>
                  <a:prstDash val="solid"/>
                </a:ln>
                <a:solidFill>
                  <a:srgbClr val="FFFF00"/>
                </a:solidFill>
              </a:rPr>
              <a:t>Danska</a:t>
            </a:r>
            <a:r>
              <a:rPr lang="sr-Latn-CS" sz="2800" b="1" dirty="0" smtClean="0">
                <a:ln w="10541" cmpd="sng">
                  <a:solidFill>
                    <a:schemeClr val="accent1">
                      <a:shade val="88000"/>
                      <a:satMod val="110000"/>
                    </a:schemeClr>
                  </a:solidFill>
                  <a:prstDash val="solid"/>
                </a:ln>
                <a:solidFill>
                  <a:schemeClr val="bg1"/>
                </a:solidFill>
              </a:rPr>
              <a:t> </a:t>
            </a:r>
            <a:r>
              <a:rPr lang="sr-Latn-CS" sz="2400" b="1" dirty="0" smtClean="0">
                <a:ln w="10541" cmpd="sng">
                  <a:solidFill>
                    <a:schemeClr val="accent1">
                      <a:shade val="88000"/>
                      <a:satMod val="110000"/>
                    </a:schemeClr>
                  </a:solidFill>
                  <a:prstDash val="solid"/>
                </a:ln>
                <a:solidFill>
                  <a:schemeClr val="bg1"/>
                </a:solidFill>
              </a:rPr>
              <a:t>se smatraju ,, vikingškim državama</a:t>
            </a:r>
            <a:r>
              <a:rPr lang="sr-Latn-CS" sz="2400" b="1" dirty="0" smtClean="0">
                <a:ln w="10541" cmpd="sng">
                  <a:solidFill>
                    <a:schemeClr val="accent1">
                      <a:shade val="88000"/>
                      <a:satMod val="110000"/>
                    </a:schemeClr>
                  </a:solidFill>
                  <a:prstDash val="solid"/>
                </a:ln>
                <a:solidFill>
                  <a:schemeClr val="bg1"/>
                </a:solidFill>
              </a:rPr>
              <a:t>”...</a:t>
            </a:r>
            <a:r>
              <a:rPr lang="en-US" sz="2400" b="1" dirty="0" err="1" smtClean="0">
                <a:ln w="10541" cmpd="sng">
                  <a:solidFill>
                    <a:schemeClr val="accent1">
                      <a:shade val="88000"/>
                      <a:satMod val="110000"/>
                    </a:schemeClr>
                  </a:solidFill>
                  <a:prstDash val="solid"/>
                </a:ln>
                <a:solidFill>
                  <a:srgbClr val="FFFF00"/>
                </a:solidFill>
              </a:rPr>
              <a:t>Jedna</a:t>
            </a:r>
            <a:r>
              <a:rPr lang="en-US" sz="2400" b="1" dirty="0" smtClean="0">
                <a:ln w="10541" cmpd="sng">
                  <a:solidFill>
                    <a:schemeClr val="accent1">
                      <a:shade val="88000"/>
                      <a:satMod val="110000"/>
                    </a:schemeClr>
                  </a:solidFill>
                  <a:prstDash val="solid"/>
                </a:ln>
                <a:solidFill>
                  <a:srgbClr val="FFFF00"/>
                </a:solidFill>
              </a:rPr>
              <a:t> od </a:t>
            </a:r>
            <a:r>
              <a:rPr lang="en-US" sz="2400" b="1" dirty="0" err="1" smtClean="0">
                <a:ln w="10541" cmpd="sng">
                  <a:solidFill>
                    <a:schemeClr val="accent1">
                      <a:shade val="88000"/>
                      <a:satMod val="110000"/>
                    </a:schemeClr>
                  </a:solidFill>
                  <a:prstDash val="solid"/>
                </a:ln>
                <a:solidFill>
                  <a:srgbClr val="FFFF00"/>
                </a:solidFill>
              </a:rPr>
              <a:t>najvećih</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posledica</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njihovih</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seoba</a:t>
            </a:r>
            <a:r>
              <a:rPr lang="en-US" sz="2400" b="1" dirty="0" smtClean="0">
                <a:ln w="10541" cmpd="sng">
                  <a:solidFill>
                    <a:schemeClr val="accent1">
                      <a:shade val="88000"/>
                      <a:satMod val="110000"/>
                    </a:schemeClr>
                  </a:solidFill>
                  <a:prstDash val="solid"/>
                </a:ln>
                <a:solidFill>
                  <a:srgbClr val="FFFF00"/>
                </a:solidFill>
              </a:rPr>
              <a:t> je </a:t>
            </a:r>
            <a:r>
              <a:rPr lang="en-US" sz="2400" b="1" dirty="0" err="1" smtClean="0">
                <a:ln w="10541" cmpd="sng">
                  <a:solidFill>
                    <a:schemeClr val="accent1">
                      <a:shade val="88000"/>
                      <a:satMod val="110000"/>
                    </a:schemeClr>
                  </a:solidFill>
                  <a:prstDash val="solid"/>
                </a:ln>
                <a:solidFill>
                  <a:srgbClr val="FFFF00"/>
                </a:solidFill>
              </a:rPr>
              <a:t>osvajanje</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Engleske</a:t>
            </a:r>
            <a:r>
              <a:rPr lang="en-US" sz="2400" b="1" dirty="0" smtClean="0">
                <a:ln w="10541" cmpd="sng">
                  <a:solidFill>
                    <a:schemeClr val="accent1">
                      <a:shade val="88000"/>
                      <a:satMod val="110000"/>
                    </a:schemeClr>
                  </a:solidFill>
                  <a:prstDash val="solid"/>
                </a:ln>
                <a:solidFill>
                  <a:srgbClr val="FFFF00"/>
                </a:solidFill>
              </a:rPr>
              <a:t> 1066. g. </a:t>
            </a:r>
            <a:r>
              <a:rPr lang="en-US" sz="2400" b="1" dirty="0" smtClean="0">
                <a:ln w="10541" cmpd="sng">
                  <a:solidFill>
                    <a:schemeClr val="accent1">
                      <a:shade val="88000"/>
                      <a:satMod val="110000"/>
                    </a:schemeClr>
                  </a:solidFill>
                  <a:prstDash val="solid"/>
                </a:ln>
                <a:solidFill>
                  <a:srgbClr val="FFFF00"/>
                </a:solidFill>
              </a:rPr>
              <a:t>pod </a:t>
            </a:r>
            <a:r>
              <a:rPr lang="en-US" sz="2400" b="1" dirty="0" err="1" smtClean="0">
                <a:ln w="10541" cmpd="sng">
                  <a:solidFill>
                    <a:schemeClr val="accent1">
                      <a:shade val="88000"/>
                      <a:satMod val="110000"/>
                    </a:schemeClr>
                  </a:solidFill>
                  <a:prstDash val="solid"/>
                </a:ln>
                <a:solidFill>
                  <a:srgbClr val="FFFF00"/>
                </a:solidFill>
              </a:rPr>
              <a:t>vodjstvom</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Viljema</a:t>
            </a:r>
            <a:r>
              <a:rPr lang="en-US" sz="2400" b="1" dirty="0" smtClean="0">
                <a:ln w="10541" cmpd="sng">
                  <a:solidFill>
                    <a:schemeClr val="accent1">
                      <a:shade val="88000"/>
                      <a:satMod val="110000"/>
                    </a:schemeClr>
                  </a:solidFill>
                  <a:prstDash val="solid"/>
                </a:ln>
                <a:solidFill>
                  <a:srgbClr val="FFFF00"/>
                </a:solidFill>
              </a:rPr>
              <a:t> </a:t>
            </a:r>
            <a:r>
              <a:rPr lang="en-US" sz="2400" b="1" dirty="0" err="1" smtClean="0">
                <a:ln w="10541" cmpd="sng">
                  <a:solidFill>
                    <a:schemeClr val="accent1">
                      <a:shade val="88000"/>
                      <a:satMod val="110000"/>
                    </a:schemeClr>
                  </a:solidFill>
                  <a:prstDash val="solid"/>
                </a:ln>
                <a:solidFill>
                  <a:srgbClr val="FFFF00"/>
                </a:solidFill>
              </a:rPr>
              <a:t>Osvajača</a:t>
            </a:r>
            <a:r>
              <a:rPr lang="en-US" sz="2400" b="1" dirty="0" smtClean="0">
                <a:ln w="10541" cmpd="sng">
                  <a:solidFill>
                    <a:schemeClr val="accent1">
                      <a:shade val="88000"/>
                      <a:satMod val="110000"/>
                    </a:schemeClr>
                  </a:solidFill>
                  <a:prstDash val="solid"/>
                </a:ln>
                <a:solidFill>
                  <a:schemeClr val="bg1"/>
                </a:solidFill>
              </a:rPr>
              <a:t> </a:t>
            </a:r>
            <a:r>
              <a:rPr lang="en-US" sz="2400" b="1" dirty="0" err="1" smtClean="0">
                <a:ln w="10541" cmpd="sng">
                  <a:solidFill>
                    <a:schemeClr val="accent1">
                      <a:shade val="88000"/>
                      <a:satMod val="110000"/>
                    </a:schemeClr>
                  </a:solidFill>
                  <a:prstDash val="solid"/>
                </a:ln>
                <a:solidFill>
                  <a:schemeClr val="bg1"/>
                </a:solidFill>
              </a:rPr>
              <a:t>koji</a:t>
            </a:r>
            <a:r>
              <a:rPr lang="en-US" sz="2400" b="1" dirty="0" smtClean="0">
                <a:ln w="10541" cmpd="sng">
                  <a:solidFill>
                    <a:schemeClr val="accent1">
                      <a:shade val="88000"/>
                      <a:satMod val="110000"/>
                    </a:schemeClr>
                  </a:solidFill>
                  <a:prstDash val="solid"/>
                </a:ln>
                <a:solidFill>
                  <a:schemeClr val="bg1"/>
                </a:solidFill>
              </a:rPr>
              <a:t> </a:t>
            </a:r>
            <a:r>
              <a:rPr lang="en-US" sz="2400" b="1" dirty="0" err="1" smtClean="0">
                <a:ln w="10541" cmpd="sng">
                  <a:solidFill>
                    <a:schemeClr val="accent1">
                      <a:shade val="88000"/>
                      <a:satMod val="110000"/>
                    </a:schemeClr>
                  </a:solidFill>
                  <a:prstDash val="solid"/>
                </a:ln>
                <a:solidFill>
                  <a:schemeClr val="bg1"/>
                </a:solidFill>
              </a:rPr>
              <a:t>postaje</a:t>
            </a:r>
            <a:r>
              <a:rPr lang="en-US" sz="2400" b="1" dirty="0" smtClean="0">
                <a:ln w="10541" cmpd="sng">
                  <a:solidFill>
                    <a:schemeClr val="accent1">
                      <a:shade val="88000"/>
                      <a:satMod val="110000"/>
                    </a:schemeClr>
                  </a:solidFill>
                  <a:prstDash val="solid"/>
                </a:ln>
                <a:solidFill>
                  <a:schemeClr val="bg1"/>
                </a:solidFill>
              </a:rPr>
              <a:t> </a:t>
            </a:r>
            <a:r>
              <a:rPr lang="en-US" sz="2400" b="1" dirty="0" err="1" smtClean="0">
                <a:ln w="10541" cmpd="sng">
                  <a:solidFill>
                    <a:schemeClr val="accent1">
                      <a:shade val="88000"/>
                      <a:satMod val="110000"/>
                    </a:schemeClr>
                  </a:solidFill>
                  <a:prstDash val="solid"/>
                </a:ln>
                <a:solidFill>
                  <a:srgbClr val="FFFF00"/>
                </a:solidFill>
              </a:rPr>
              <a:t>kralj</a:t>
            </a:r>
            <a:r>
              <a:rPr lang="en-US" sz="2400" b="1" dirty="0" smtClean="0">
                <a:ln w="10541" cmpd="sng">
                  <a:solidFill>
                    <a:schemeClr val="accent1">
                      <a:shade val="88000"/>
                      <a:satMod val="110000"/>
                    </a:schemeClr>
                  </a:solidFill>
                  <a:prstDash val="solid"/>
                </a:ln>
                <a:solidFill>
                  <a:schemeClr val="bg1"/>
                </a:solidFill>
              </a:rPr>
              <a:t> u </a:t>
            </a:r>
            <a:r>
              <a:rPr lang="en-US" sz="2400" b="1" dirty="0" err="1" smtClean="0">
                <a:ln w="10541" cmpd="sng">
                  <a:solidFill>
                    <a:schemeClr val="accent1">
                      <a:shade val="88000"/>
                      <a:satMod val="110000"/>
                    </a:schemeClr>
                  </a:solidFill>
                  <a:prstDash val="solid"/>
                </a:ln>
                <a:solidFill>
                  <a:schemeClr val="bg1"/>
                </a:solidFill>
              </a:rPr>
              <a:t>Londonu</a:t>
            </a:r>
            <a:r>
              <a:rPr lang="en-US" sz="2400" b="1" dirty="0" smtClean="0">
                <a:ln w="10541" cmpd="sng">
                  <a:solidFill>
                    <a:schemeClr val="accent1">
                      <a:shade val="88000"/>
                      <a:satMod val="110000"/>
                    </a:schemeClr>
                  </a:solidFill>
                  <a:prstDash val="solid"/>
                </a:ln>
                <a:solidFill>
                  <a:schemeClr val="bg1"/>
                </a:solidFill>
              </a:rPr>
              <a:t>.</a:t>
            </a:r>
            <a:endParaRPr 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cSld>
  <p:clrMapOvr>
    <a:masterClrMapping/>
  </p:clrMapOvr>
  <p:transition spd="slow">
    <p:diamond/>
    <p:sndAc>
      <p:stSnd>
        <p:snd r:embed="rId2" name="explod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чимо Историју's photo.">
            <a:hlinkClick r:id="rId3"/>
          </p:cNvPr>
          <p:cNvPicPr>
            <a:picLocks noChangeAspect="1" noChangeArrowheads="1"/>
          </p:cNvPicPr>
          <p:nvPr/>
        </p:nvPicPr>
        <p:blipFill>
          <a:blip r:embed="rId4" cstate="print"/>
          <a:srcRect/>
          <a:stretch>
            <a:fillRect/>
          </a:stretch>
        </p:blipFill>
        <p:spPr bwMode="auto">
          <a:xfrm>
            <a:off x="533400" y="3371850"/>
            <a:ext cx="8229600" cy="3486150"/>
          </a:xfrm>
          <a:prstGeom prst="rect">
            <a:avLst/>
          </a:prstGeom>
          <a:noFill/>
        </p:spPr>
      </p:pic>
      <p:sp>
        <p:nvSpPr>
          <p:cNvPr id="4" name="TextBox 3"/>
          <p:cNvSpPr txBox="1"/>
          <p:nvPr/>
        </p:nvSpPr>
        <p:spPr>
          <a:xfrm>
            <a:off x="457200" y="381000"/>
            <a:ext cx="8305800" cy="298543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a:t>Poznati</a:t>
            </a:r>
            <a:r>
              <a:rPr lang="en-US" sz="2400" b="1" dirty="0"/>
              <a:t> </a:t>
            </a:r>
            <a:r>
              <a:rPr lang="en-US" sz="2400" b="1" dirty="0" err="1" smtClean="0"/>
              <a:t>moreplovci</a:t>
            </a:r>
            <a:r>
              <a:rPr lang="en-US" sz="2400" b="1" dirty="0" smtClean="0"/>
              <a:t>: </a:t>
            </a:r>
            <a:r>
              <a:rPr lang="en-US" sz="2000" b="1" dirty="0" err="1" smtClean="0">
                <a:solidFill>
                  <a:srgbClr val="0070C0"/>
                </a:solidFill>
                <a:latin typeface="Helvetica" pitchFamily="34" charset="0"/>
                <a:cs typeface="Arial" pitchFamily="34" charset="0"/>
              </a:rPr>
              <a:t>Iako</a:t>
            </a:r>
            <a:r>
              <a:rPr lang="en-US" sz="2000" b="1" dirty="0" smtClean="0">
                <a:solidFill>
                  <a:srgbClr val="0070C0"/>
                </a:solidFill>
                <a:latin typeface="Helvetica" pitchFamily="34" charset="0"/>
                <a:cs typeface="Arial" pitchFamily="34" charset="0"/>
              </a:rPr>
              <a:t> </a:t>
            </a:r>
            <a:r>
              <a:rPr lang="en-US" sz="2000" b="1" dirty="0" smtClean="0">
                <a:solidFill>
                  <a:srgbClr val="0070C0"/>
                </a:solidFill>
                <a:latin typeface="Helvetica" pitchFamily="34" charset="0"/>
                <a:cs typeface="Arial" pitchFamily="34" charset="0"/>
              </a:rPr>
              <a:t>se </a:t>
            </a:r>
            <a:r>
              <a:rPr lang="en-US" sz="2000" b="1" dirty="0" err="1" smtClean="0">
                <a:solidFill>
                  <a:srgbClr val="0070C0"/>
                </a:solidFill>
                <a:latin typeface="Helvetica" pitchFamily="34" charset="0"/>
                <a:cs typeface="Arial" pitchFamily="34" charset="0"/>
              </a:rPr>
              <a:t>zvanično</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otkriće</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Amerike</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uglavnom</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pripisuje</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Kristiforu</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Kolumbu</a:t>
            </a:r>
            <a:r>
              <a:rPr lang="en-US" sz="2000" b="1" dirty="0" smtClean="0">
                <a:solidFill>
                  <a:srgbClr val="0070C0"/>
                </a:solidFill>
                <a:latin typeface="Helvetica" pitchFamily="34" charset="0"/>
                <a:cs typeface="Arial" pitchFamily="34" charset="0"/>
              </a:rPr>
              <a:t>, 1492, </a:t>
            </a:r>
            <a:r>
              <a:rPr lang="en-US" sz="2000" b="1" dirty="0" err="1" smtClean="0">
                <a:solidFill>
                  <a:srgbClr val="0070C0"/>
                </a:solidFill>
                <a:latin typeface="Helvetica" pitchFamily="34" charset="0"/>
                <a:cs typeface="Arial" pitchFamily="34" charset="0"/>
              </a:rPr>
              <a:t>zna</a:t>
            </a:r>
            <a:r>
              <a:rPr lang="en-US" sz="2000" b="1" dirty="0" smtClean="0">
                <a:solidFill>
                  <a:srgbClr val="0070C0"/>
                </a:solidFill>
                <a:latin typeface="Helvetica" pitchFamily="34" charset="0"/>
                <a:cs typeface="Arial" pitchFamily="34" charset="0"/>
              </a:rPr>
              <a:t> se da </a:t>
            </a:r>
            <a:r>
              <a:rPr lang="en-US" sz="2000" b="1" dirty="0" err="1" smtClean="0">
                <a:solidFill>
                  <a:srgbClr val="0070C0"/>
                </a:solidFill>
                <a:latin typeface="Helvetica" pitchFamily="34" charset="0"/>
                <a:cs typeface="Arial" pitchFamily="34" charset="0"/>
              </a:rPr>
              <a:t>su</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Vikinzi</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prvi</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ugledali</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novi</a:t>
            </a:r>
            <a:r>
              <a:rPr lang="en-US" sz="2000" b="1" dirty="0" smtClean="0">
                <a:solidFill>
                  <a:srgbClr val="0070C0"/>
                </a:solidFill>
                <a:latin typeface="Helvetica" pitchFamily="34" charset="0"/>
                <a:cs typeface="Arial" pitchFamily="34" charset="0"/>
              </a:rPr>
              <a:t> </a:t>
            </a:r>
            <a:r>
              <a:rPr lang="en-US" sz="2000" b="1" dirty="0" err="1" smtClean="0">
                <a:solidFill>
                  <a:srgbClr val="0070C0"/>
                </a:solidFill>
                <a:latin typeface="Helvetica" pitchFamily="34" charset="0"/>
                <a:cs typeface="Arial" pitchFamily="34" charset="0"/>
              </a:rPr>
              <a:t>kontinent</a:t>
            </a:r>
            <a:r>
              <a:rPr lang="en-US" sz="2000" b="1" dirty="0" smtClean="0">
                <a:solidFill>
                  <a:srgbClr val="0070C0"/>
                </a:solidFill>
                <a:latin typeface="Helvetica" pitchFamily="34" charset="0"/>
                <a:cs typeface="Arial" pitchFamily="34" charset="0"/>
              </a:rPr>
              <a:t>.</a:t>
            </a:r>
            <a:r>
              <a:rPr lang="en-US" sz="2000" dirty="0" smtClean="0">
                <a:solidFill>
                  <a:srgbClr val="141823"/>
                </a:solidFill>
                <a:latin typeface="Helvetica" pitchFamily="34" charset="0"/>
                <a:cs typeface="Arial" pitchFamily="34" charset="0"/>
              </a:rPr>
              <a:t/>
            </a:r>
            <a:br>
              <a:rPr lang="en-US" sz="2000" dirty="0" smtClean="0">
                <a:solidFill>
                  <a:srgbClr val="141823"/>
                </a:solidFill>
                <a:latin typeface="Helvetica" pitchFamily="34" charset="0"/>
                <a:cs typeface="Arial" pitchFamily="34" charset="0"/>
              </a:rPr>
            </a:br>
            <a:r>
              <a:rPr lang="en-US" sz="2000" b="1" dirty="0" err="1" smtClean="0">
                <a:solidFill>
                  <a:srgbClr val="141823"/>
                </a:solidFill>
                <a:latin typeface="Helvetica" pitchFamily="34" charset="0"/>
                <a:cs typeface="Arial" pitchFamily="34" charset="0"/>
              </a:rPr>
              <a:t>Poznata</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su</a:t>
            </a:r>
            <a:r>
              <a:rPr lang="en-US" sz="2000" b="1" dirty="0" smtClean="0">
                <a:solidFill>
                  <a:srgbClr val="141823"/>
                </a:solidFill>
                <a:latin typeface="Helvetica" pitchFamily="34" charset="0"/>
                <a:cs typeface="Arial" pitchFamily="34" charset="0"/>
              </a:rPr>
              <a:t> tri </a:t>
            </a:r>
            <a:r>
              <a:rPr lang="en-US" sz="2000" b="1" dirty="0" err="1" smtClean="0">
                <a:solidFill>
                  <a:srgbClr val="141823"/>
                </a:solidFill>
                <a:latin typeface="Helvetica" pitchFamily="34" charset="0"/>
                <a:cs typeface="Arial" pitchFamily="34" charset="0"/>
              </a:rPr>
              <a:t>Vikinga</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koja</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su</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načinila</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taj</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poduhvat</a:t>
            </a:r>
            <a:r>
              <a:rPr lang="en-US" sz="2000" b="1" dirty="0" smtClean="0">
                <a:solidFill>
                  <a:srgbClr val="141823"/>
                </a:solidFill>
                <a:latin typeface="Helvetica" pitchFamily="34" charset="0"/>
                <a:cs typeface="Arial" pitchFamily="34" charset="0"/>
              </a:rPr>
              <a:t>:</a:t>
            </a:r>
            <a:br>
              <a:rPr lang="en-US" sz="2000" b="1" dirty="0" smtClean="0">
                <a:solidFill>
                  <a:srgbClr val="141823"/>
                </a:solidFill>
                <a:latin typeface="Helvetica" pitchFamily="34" charset="0"/>
                <a:cs typeface="Arial" pitchFamily="34" charset="0"/>
              </a:rPr>
            </a:br>
            <a:r>
              <a:rPr lang="en-US" sz="2000" b="1" dirty="0" smtClean="0">
                <a:solidFill>
                  <a:srgbClr val="141823"/>
                </a:solidFill>
                <a:latin typeface="Helvetica" pitchFamily="34" charset="0"/>
                <a:cs typeface="Arial" pitchFamily="34" charset="0"/>
              </a:rPr>
              <a:t>1. </a:t>
            </a:r>
            <a:r>
              <a:rPr lang="en-US" sz="2000" b="1" dirty="0" err="1" smtClean="0">
                <a:solidFill>
                  <a:schemeClr val="bg1"/>
                </a:solidFill>
                <a:latin typeface="Helvetica" pitchFamily="34" charset="0"/>
                <a:cs typeface="Arial" pitchFamily="34" charset="0"/>
              </a:rPr>
              <a:t>Gunbjorn</a:t>
            </a:r>
            <a:r>
              <a:rPr lang="en-US" sz="2000" b="1" dirty="0" smtClean="0">
                <a:solidFill>
                  <a:schemeClr val="bg1"/>
                </a:solidFill>
                <a:latin typeface="Helvetica" pitchFamily="34" charset="0"/>
                <a:cs typeface="Arial" pitchFamily="34" charset="0"/>
              </a:rPr>
              <a:t> </a:t>
            </a:r>
            <a:r>
              <a:rPr lang="en-US" sz="2000" b="1" dirty="0" err="1" smtClean="0">
                <a:solidFill>
                  <a:schemeClr val="bg1"/>
                </a:solidFill>
                <a:latin typeface="Helvetica" pitchFamily="34" charset="0"/>
                <a:cs typeface="Arial" pitchFamily="34" charset="0"/>
              </a:rPr>
              <a:t>Ulfson</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koji</a:t>
            </a:r>
            <a:r>
              <a:rPr lang="en-US" sz="2000" b="1" dirty="0" smtClean="0">
                <a:solidFill>
                  <a:srgbClr val="141823"/>
                </a:solidFill>
                <a:latin typeface="Helvetica" pitchFamily="34" charset="0"/>
                <a:cs typeface="Arial" pitchFamily="34" charset="0"/>
              </a:rPr>
              <a:t> je </a:t>
            </a:r>
            <a:r>
              <a:rPr lang="en-US" sz="2000" b="1" dirty="0" err="1" smtClean="0">
                <a:solidFill>
                  <a:srgbClr val="141823"/>
                </a:solidFill>
                <a:latin typeface="Helvetica" pitchFamily="34" charset="0"/>
                <a:cs typeface="Arial" pitchFamily="34" charset="0"/>
              </a:rPr>
              <a:t>prvi</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ugledao</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Grenland</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oko</a:t>
            </a:r>
            <a:r>
              <a:rPr lang="en-US" sz="2000" b="1" dirty="0" smtClean="0">
                <a:solidFill>
                  <a:srgbClr val="141823"/>
                </a:solidFill>
                <a:latin typeface="Helvetica" pitchFamily="34" charset="0"/>
                <a:cs typeface="Arial" pitchFamily="34" charset="0"/>
              </a:rPr>
              <a:t> 900. </a:t>
            </a:r>
            <a:br>
              <a:rPr lang="en-US" sz="2000" b="1" dirty="0" smtClean="0">
                <a:solidFill>
                  <a:srgbClr val="141823"/>
                </a:solidFill>
                <a:latin typeface="Helvetica" pitchFamily="34" charset="0"/>
                <a:cs typeface="Arial" pitchFamily="34" charset="0"/>
              </a:rPr>
            </a:br>
            <a:r>
              <a:rPr lang="en-US" sz="2000" b="1" dirty="0" smtClean="0">
                <a:solidFill>
                  <a:srgbClr val="141823"/>
                </a:solidFill>
                <a:latin typeface="Helvetica" pitchFamily="34" charset="0"/>
                <a:cs typeface="Arial" pitchFamily="34" charset="0"/>
              </a:rPr>
              <a:t>2. </a:t>
            </a:r>
            <a:r>
              <a:rPr lang="en-US" sz="2000" b="1" dirty="0" err="1" smtClean="0">
                <a:solidFill>
                  <a:schemeClr val="bg1"/>
                </a:solidFill>
                <a:latin typeface="Helvetica" pitchFamily="34" charset="0"/>
                <a:cs typeface="Arial" pitchFamily="34" charset="0"/>
              </a:rPr>
              <a:t>Bjarni</a:t>
            </a:r>
            <a:r>
              <a:rPr lang="en-US" sz="2000" b="1" dirty="0" smtClean="0">
                <a:solidFill>
                  <a:schemeClr val="bg1"/>
                </a:solidFill>
                <a:latin typeface="Helvetica" pitchFamily="34" charset="0"/>
                <a:cs typeface="Arial" pitchFamily="34" charset="0"/>
              </a:rPr>
              <a:t> </a:t>
            </a:r>
            <a:r>
              <a:rPr lang="en-US" sz="2000" b="1" dirty="0" err="1" smtClean="0">
                <a:solidFill>
                  <a:schemeClr val="bg1"/>
                </a:solidFill>
                <a:latin typeface="Helvetica" pitchFamily="34" charset="0"/>
                <a:cs typeface="Arial" pitchFamily="34" charset="0"/>
              </a:rPr>
              <a:t>Herjolfson</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koji</a:t>
            </a:r>
            <a:r>
              <a:rPr lang="en-US" sz="2000" b="1" dirty="0" smtClean="0">
                <a:solidFill>
                  <a:srgbClr val="141823"/>
                </a:solidFill>
                <a:latin typeface="Helvetica" pitchFamily="34" charset="0"/>
                <a:cs typeface="Arial" pitchFamily="34" charset="0"/>
              </a:rPr>
              <a:t> je </a:t>
            </a:r>
            <a:r>
              <a:rPr lang="en-US" sz="2000" b="1" dirty="0" err="1" smtClean="0">
                <a:solidFill>
                  <a:srgbClr val="141823"/>
                </a:solidFill>
                <a:latin typeface="Helvetica" pitchFamily="34" charset="0"/>
                <a:cs typeface="Arial" pitchFamily="34" charset="0"/>
              </a:rPr>
              <a:t>ugledao</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kopno</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Severne</a:t>
            </a:r>
            <a:r>
              <a:rPr lang="en-US" sz="2000" b="1" dirty="0" smtClean="0">
                <a:solidFill>
                  <a:srgbClr val="141823"/>
                </a:solidFill>
                <a:latin typeface="Helvetica" pitchFamily="34" charset="0"/>
                <a:cs typeface="Arial" pitchFamily="34" charset="0"/>
              </a:rPr>
              <a:t> </a:t>
            </a:r>
            <a:r>
              <a:rPr lang="en-US" sz="2000" b="1" dirty="0" err="1" smtClean="0">
                <a:solidFill>
                  <a:srgbClr val="141823"/>
                </a:solidFill>
                <a:latin typeface="Helvetica" pitchFamily="34" charset="0"/>
                <a:cs typeface="Arial" pitchFamily="34" charset="0"/>
              </a:rPr>
              <a:t>Amerike</a:t>
            </a:r>
            <a:r>
              <a:rPr lang="en-US" sz="2000" b="1" dirty="0" smtClean="0">
                <a:solidFill>
                  <a:srgbClr val="141823"/>
                </a:solidFill>
                <a:latin typeface="Helvetica" pitchFamily="34" charset="0"/>
                <a:cs typeface="Arial" pitchFamily="34" charset="0"/>
              </a:rPr>
              <a:t> (Labrador) </a:t>
            </a:r>
            <a:r>
              <a:rPr lang="en-US" sz="2000" b="1" dirty="0" err="1" smtClean="0">
                <a:solidFill>
                  <a:srgbClr val="141823"/>
                </a:solidFill>
                <a:latin typeface="Helvetica" pitchFamily="34" charset="0"/>
                <a:cs typeface="Arial" pitchFamily="34" charset="0"/>
              </a:rPr>
              <a:t>oko</a:t>
            </a:r>
            <a:r>
              <a:rPr lang="en-US" sz="2000" b="1" dirty="0" smtClean="0">
                <a:solidFill>
                  <a:srgbClr val="141823"/>
                </a:solidFill>
                <a:latin typeface="Helvetica" pitchFamily="34" charset="0"/>
                <a:cs typeface="Arial" pitchFamily="34" charset="0"/>
              </a:rPr>
              <a:t> 986.</a:t>
            </a:r>
            <a:r>
              <a:rPr lang="en-US" sz="2000" b="1" dirty="0" smtClean="0">
                <a:latin typeface="Helvetica" pitchFamily="34" charset="0"/>
                <a:cs typeface="Arial" pitchFamily="34" charset="0"/>
                <a:hlinkClick r:id="rId3"/>
              </a:rPr>
              <a:t> </a:t>
            </a:r>
            <a:endParaRPr lang="sr-Latn-RS" sz="2000" b="1" dirty="0" smtClean="0">
              <a:latin typeface="Helvetica" pitchFamily="34" charset="0"/>
              <a:cs typeface="Arial" pitchFamily="34" charset="0"/>
              <a:hlinkClick r:id="rId3"/>
            </a:endParaRPr>
          </a:p>
          <a:p>
            <a:r>
              <a:rPr lang="en-US" sz="2000" b="1" dirty="0" smtClean="0"/>
              <a:t>3. </a:t>
            </a:r>
            <a:r>
              <a:rPr lang="en-US" sz="2400" b="1" dirty="0" err="1" smtClean="0">
                <a:solidFill>
                  <a:schemeClr val="bg1"/>
                </a:solidFill>
              </a:rPr>
              <a:t>Lif</a:t>
            </a:r>
            <a:r>
              <a:rPr lang="en-US" sz="2400" b="1" dirty="0" smtClean="0">
                <a:solidFill>
                  <a:schemeClr val="bg1"/>
                </a:solidFill>
              </a:rPr>
              <a:t> Erikson</a:t>
            </a:r>
            <a:r>
              <a:rPr lang="en-US" sz="2000" b="1" dirty="0" smtClean="0"/>
              <a:t>, </a:t>
            </a:r>
            <a:r>
              <a:rPr lang="en-US" sz="2000" b="1" dirty="0" err="1" smtClean="0"/>
              <a:t>koji</a:t>
            </a:r>
            <a:r>
              <a:rPr lang="en-US" sz="2000" b="1" dirty="0" smtClean="0"/>
              <a:t> se </a:t>
            </a:r>
            <a:r>
              <a:rPr lang="en-US" sz="2000" b="1" dirty="0" err="1" smtClean="0"/>
              <a:t>iskrcao</a:t>
            </a:r>
            <a:r>
              <a:rPr lang="en-US" sz="2000" b="1" dirty="0" smtClean="0"/>
              <a:t> u </a:t>
            </a:r>
            <a:r>
              <a:rPr lang="en-US" sz="2000" b="1" dirty="0" err="1" smtClean="0"/>
              <a:t>Njufaundlendu</a:t>
            </a:r>
            <a:r>
              <a:rPr lang="en-US" sz="2000" b="1" dirty="0" smtClean="0"/>
              <a:t> </a:t>
            </a:r>
            <a:r>
              <a:rPr lang="en-US" sz="2000" b="1" dirty="0" err="1" smtClean="0"/>
              <a:t>oko</a:t>
            </a:r>
            <a:r>
              <a:rPr lang="en-US" sz="2000" b="1" dirty="0" smtClean="0"/>
              <a:t> 1005. g. </a:t>
            </a:r>
            <a:r>
              <a:rPr lang="en-US" sz="2000" b="1" dirty="0" smtClean="0">
                <a:solidFill>
                  <a:srgbClr val="141823"/>
                </a:solidFill>
                <a:latin typeface="Helvetica" pitchFamily="34" charset="0"/>
                <a:cs typeface="Arial" pitchFamily="34" charset="0"/>
                <a:hlinkClick r:id="rId3"/>
              </a:rPr>
              <a:t/>
            </a:r>
            <a:br>
              <a:rPr lang="en-US" sz="2000" b="1" dirty="0" smtClean="0">
                <a:solidFill>
                  <a:srgbClr val="141823"/>
                </a:solidFill>
                <a:latin typeface="Helvetica" pitchFamily="34" charset="0"/>
                <a:cs typeface="Arial" pitchFamily="34" charset="0"/>
                <a:hlinkClick r:id="rId3"/>
              </a:rPr>
            </a:br>
            <a:endParaRPr lang="en-US" sz="2000" b="1" dirty="0">
              <a:solidFill>
                <a:schemeClr val="bg1"/>
              </a:solidFill>
            </a:endParaRPr>
          </a:p>
        </p:txBody>
      </p:sp>
    </p:spTree>
  </p:cSld>
  <p:clrMapOvr>
    <a:masterClrMapping/>
  </p:clrMapOvr>
  <p:transition spd="med">
    <p:wheel spokes="3"/>
    <p:sndAc>
      <p:stSnd>
        <p:snd r:embed="rId2" name="drumroll.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9099" y="2590800"/>
            <a:ext cx="6005811" cy="923330"/>
          </a:xfrm>
          <a:prstGeom prst="rect">
            <a:avLst/>
          </a:prstGeom>
          <a:noFill/>
        </p:spPr>
        <p:txBody>
          <a:bodyPr wrap="square" lIns="91440" tIns="45720" rIns="91440" bIns="45720">
            <a:spAutoFit/>
          </a:bodyPr>
          <a:lstStyle/>
          <a:p>
            <a:pPr algn="ctr"/>
            <a:r>
              <a:rPr lang="sr-Latn-CS" sz="5400" b="1" cap="none"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Autor : </a:t>
            </a:r>
            <a:r>
              <a:rPr lang="sr-Latn-CS" sz="3200" b="1" cap="none"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Dušica Maksimović </a:t>
            </a:r>
            <a:endParaRPr lang="en-US" sz="3200" b="1" cap="none" spc="100" dirty="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endParaRPr>
          </a:p>
        </p:txBody>
      </p:sp>
      <p:sp>
        <p:nvSpPr>
          <p:cNvPr id="4" name="Smiley Face 3"/>
          <p:cNvSpPr/>
          <p:nvPr/>
        </p:nvSpPr>
        <p:spPr>
          <a:xfrm>
            <a:off x="3962400" y="3733800"/>
            <a:ext cx="1676400" cy="1600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Tree>
  </p:cSld>
  <p:clrMapOvr>
    <a:masterClrMapping/>
  </p:clrMapOvr>
  <p:transition spd="slow">
    <p:newsflash/>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2"/>
          <p:cNvPicPr>
            <a:picLocks noChangeAspect="1" noChangeArrowheads="1"/>
          </p:cNvPicPr>
          <p:nvPr/>
        </p:nvPicPr>
        <p:blipFill>
          <a:blip r:embed="rId2" cstate="print"/>
          <a:srcRect/>
          <a:stretch>
            <a:fillRect/>
          </a:stretch>
        </p:blipFill>
        <p:spPr bwMode="auto">
          <a:xfrm>
            <a:off x="2133600" y="838200"/>
            <a:ext cx="48006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3276600" y="762000"/>
            <a:ext cx="2971800" cy="461665"/>
          </a:xfrm>
          <a:prstGeom prst="rect">
            <a:avLst/>
          </a:prstGeom>
          <a:noFill/>
        </p:spPr>
        <p:txBody>
          <a:bodyPr wrap="square" rtlCol="0">
            <a:spAutoFit/>
          </a:bodyPr>
          <a:lstStyle/>
          <a:p>
            <a:r>
              <a:rPr lang="sr-Latn-CS" sz="2400" b="1" dirty="0" smtClean="0"/>
              <a:t>Hunski ratnik</a:t>
            </a:r>
            <a:endParaRPr lang="sr-Latn-CS" sz="2400" b="1" dirty="0"/>
          </a:p>
        </p:txBody>
      </p:sp>
      <p:sp>
        <p:nvSpPr>
          <p:cNvPr id="5" name="TextBox 4"/>
          <p:cNvSpPr txBox="1"/>
          <p:nvPr/>
        </p:nvSpPr>
        <p:spPr>
          <a:xfrm>
            <a:off x="1143000" y="5791200"/>
            <a:ext cx="7543800" cy="954107"/>
          </a:xfrm>
          <a:prstGeom prst="rect">
            <a:avLst/>
          </a:prstGeom>
          <a:solidFill>
            <a:srgbClr val="00B0F0"/>
          </a:solidFill>
        </p:spPr>
        <p:txBody>
          <a:bodyPr wrap="square" rtlCol="0">
            <a:spAutoFit/>
          </a:bodyPr>
          <a:lstStyle/>
          <a:p>
            <a:pPr algn="ctr"/>
            <a:r>
              <a:rPr lang="sr-Latn-CS" sz="2800" b="1" dirty="0" smtClean="0">
                <a:solidFill>
                  <a:srgbClr val="FFFF00"/>
                </a:solidFill>
                <a:effectLst>
                  <a:outerShdw blurRad="38100" dist="38100" dir="2700000" algn="tl">
                    <a:srgbClr val="000000">
                      <a:alpha val="43137"/>
                    </a:srgbClr>
                  </a:outerShdw>
                </a:effectLst>
              </a:rPr>
              <a:t>Sa dolaskom </a:t>
            </a:r>
            <a:r>
              <a:rPr lang="sr-Latn-CS" sz="2800" b="1" u="sng" dirty="0" smtClean="0">
                <a:solidFill>
                  <a:srgbClr val="FFFF00"/>
                </a:solidFill>
                <a:effectLst>
                  <a:outerShdw blurRad="38100" dist="38100" dir="2700000" algn="tl">
                    <a:srgbClr val="000000">
                      <a:alpha val="43137"/>
                    </a:srgbClr>
                  </a:outerShdw>
                </a:effectLst>
              </a:rPr>
              <a:t>Huna</a:t>
            </a:r>
            <a:r>
              <a:rPr lang="sr-Latn-CS" sz="2800" b="1" dirty="0" smtClean="0">
                <a:solidFill>
                  <a:srgbClr val="FFFF00"/>
                </a:solidFill>
                <a:effectLst>
                  <a:outerShdw blurRad="38100" dist="38100" dir="2700000" algn="tl">
                    <a:srgbClr val="000000">
                      <a:alpha val="43137"/>
                    </a:srgbClr>
                  </a:outerShdw>
                </a:effectLst>
              </a:rPr>
              <a:t> kroz </a:t>
            </a:r>
            <a:r>
              <a:rPr lang="sr-Latn-CS" sz="2800" b="1" i="1" dirty="0" smtClean="0">
                <a:solidFill>
                  <a:srgbClr val="FFFF00"/>
                </a:solidFill>
                <a:effectLst>
                  <a:outerShdw blurRad="38100" dist="38100" dir="2700000" algn="tl">
                    <a:srgbClr val="000000">
                      <a:alpha val="43137"/>
                    </a:srgbClr>
                  </a:outerShdw>
                </a:effectLst>
              </a:rPr>
              <a:t>vrata naroda</a:t>
            </a:r>
            <a:r>
              <a:rPr lang="sr-Latn-CS" sz="2800" b="1" dirty="0" smtClean="0">
                <a:solidFill>
                  <a:srgbClr val="FFFF00"/>
                </a:solidFill>
                <a:effectLst>
                  <a:outerShdw blurRad="38100" dist="38100" dir="2700000" algn="tl">
                    <a:srgbClr val="000000">
                      <a:alpha val="43137"/>
                    </a:srgbClr>
                  </a:outerShdw>
                </a:effectLst>
              </a:rPr>
              <a:t> </a:t>
            </a:r>
            <a:r>
              <a:rPr lang="sr-Latn-CS" sz="2800" b="1" u="sng" dirty="0" smtClean="0">
                <a:solidFill>
                  <a:srgbClr val="FFFF00"/>
                </a:solidFill>
                <a:effectLst>
                  <a:outerShdw blurRad="38100" dist="38100" dir="2700000" algn="tl">
                    <a:srgbClr val="000000">
                      <a:alpha val="43137"/>
                    </a:srgbClr>
                  </a:outerShdw>
                </a:effectLst>
              </a:rPr>
              <a:t>375</a:t>
            </a:r>
            <a:r>
              <a:rPr lang="sr-Latn-CS" sz="2800" b="1" dirty="0" smtClean="0">
                <a:solidFill>
                  <a:srgbClr val="FFFF00"/>
                </a:solidFill>
                <a:effectLst>
                  <a:outerShdw blurRad="38100" dist="38100" dir="2700000" algn="tl">
                    <a:srgbClr val="000000">
                      <a:alpha val="43137"/>
                    </a:srgbClr>
                  </a:outerShdw>
                </a:effectLst>
              </a:rPr>
              <a:t>. iz Azije u Evropu počinje </a:t>
            </a:r>
            <a:r>
              <a:rPr lang="sr-Latn-CS" sz="2800" b="1" i="1" dirty="0" smtClean="0">
                <a:solidFill>
                  <a:srgbClr val="FFFF00"/>
                </a:solidFill>
                <a:effectLst>
                  <a:outerShdw blurRad="38100" dist="38100" dir="2700000" algn="tl">
                    <a:srgbClr val="000000">
                      <a:alpha val="43137"/>
                    </a:srgbClr>
                  </a:outerShdw>
                </a:effectLst>
              </a:rPr>
              <a:t>Velika seoba naroda</a:t>
            </a:r>
            <a:r>
              <a:rPr lang="sr-Latn-CS" sz="2800" b="1" i="1" dirty="0" smtClean="0"/>
              <a:t>. </a:t>
            </a:r>
            <a:endParaRPr lang="sr-Latn-CS" sz="28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User\Desktop\Attila_vs._Khan.png"/>
          <p:cNvPicPr>
            <a:picLocks noChangeAspect="1" noChangeArrowheads="1"/>
          </p:cNvPicPr>
          <p:nvPr/>
        </p:nvPicPr>
        <p:blipFill>
          <a:blip r:embed="rId3" cstate="print"/>
          <a:srcRect/>
          <a:stretch>
            <a:fillRect/>
          </a:stretch>
        </p:blipFill>
        <p:spPr bwMode="auto">
          <a:xfrm>
            <a:off x="0" y="152400"/>
            <a:ext cx="9144000" cy="6553200"/>
          </a:xfrm>
          <a:prstGeom prst="rect">
            <a:avLst/>
          </a:prstGeom>
          <a:noFill/>
        </p:spPr>
      </p:pic>
      <p:sp>
        <p:nvSpPr>
          <p:cNvPr id="3" name="Rectangle 2"/>
          <p:cNvSpPr/>
          <p:nvPr/>
        </p:nvSpPr>
        <p:spPr>
          <a:xfrm>
            <a:off x="2400347" y="533400"/>
            <a:ext cx="4343305" cy="923330"/>
          </a:xfrm>
          <a:prstGeom prst="rect">
            <a:avLst/>
          </a:prstGeom>
          <a:noFill/>
        </p:spPr>
        <p:txBody>
          <a:bodyPr wrap="square" lIns="91440" tIns="45720" rIns="91440" bIns="45720">
            <a:spAutoFit/>
          </a:bodyPr>
          <a:lstStyle/>
          <a:p>
            <a:pPr algn="ctr"/>
            <a:r>
              <a:rPr lang="sr-Latn-R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Kralj Atila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3352800" y="1524000"/>
            <a:ext cx="1828800" cy="523220"/>
          </a:xfrm>
          <a:prstGeom prst="rect">
            <a:avLst/>
          </a:prstGeom>
          <a:noFill/>
        </p:spPr>
        <p:txBody>
          <a:bodyPr wrap="square" rtlCol="0">
            <a:spAutoFit/>
          </a:bodyPr>
          <a:lstStyle/>
          <a:p>
            <a:r>
              <a:rPr lang="sr-Latn-CS" sz="2800" b="1" dirty="0" smtClean="0">
                <a:solidFill>
                  <a:srgbClr val="00B050"/>
                </a:solidFill>
                <a:effectLst>
                  <a:outerShdw blurRad="38100" dist="38100" dir="2700000" algn="tl">
                    <a:srgbClr val="000000">
                      <a:alpha val="43137"/>
                    </a:srgbClr>
                  </a:outerShdw>
                </a:effectLst>
              </a:rPr>
              <a:t>(434-453 )</a:t>
            </a:r>
            <a:endParaRPr lang="en-US" sz="2800" b="1" dirty="0" smtClean="0">
              <a:solidFill>
                <a:srgbClr val="00B050"/>
              </a:solidFill>
              <a:effectLst>
                <a:outerShdw blurRad="38100" dist="38100" dir="2700000" algn="tl">
                  <a:srgbClr val="000000">
                    <a:alpha val="43137"/>
                  </a:srgbClr>
                </a:outerShdw>
              </a:effectLst>
            </a:endParaRPr>
          </a:p>
        </p:txBody>
      </p:sp>
    </p:spTree>
  </p:cSld>
  <p:clrMapOvr>
    <a:masterClrMapping/>
  </p:clrMapOvr>
  <p:transition spd="med">
    <p:wheel spokes="8"/>
    <p:sndAc>
      <p:stSnd>
        <p:snd r:embed="rId2" name="drumroll.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04801"/>
            <a:ext cx="8001000" cy="7956024"/>
          </a:xfrm>
          <a:prstGeom prst="rect">
            <a:avLst/>
          </a:prstGeom>
          <a:noFill/>
        </p:spPr>
        <p:txBody>
          <a:bodyPr wrap="square" rtlCol="0">
            <a:spAutoFit/>
          </a:bodyPr>
          <a:lstStyle/>
          <a:p>
            <a:pPr>
              <a:buFont typeface="Wingdings" pitchFamily="2" charset="2"/>
              <a:buChar char="§"/>
            </a:pPr>
            <a:r>
              <a:rPr lang="sr-Latn-CS" dirty="0" smtClean="0"/>
              <a:t> </a:t>
            </a:r>
            <a:r>
              <a:rPr lang="sr-Latn-CS" sz="2800" b="1" dirty="0" smtClean="0">
                <a:solidFill>
                  <a:srgbClr val="FFFF00"/>
                </a:solidFill>
              </a:rPr>
              <a:t>Proces preseljavanja varvarskih plemena </a:t>
            </a:r>
            <a:r>
              <a:rPr lang="sr-Latn-CS" sz="2800" dirty="0" smtClean="0"/>
              <a:t>( od IV do polovine VII veka) </a:t>
            </a:r>
            <a:r>
              <a:rPr lang="sr-Latn-CS" sz="2800" b="1" dirty="0" smtClean="0">
                <a:solidFill>
                  <a:srgbClr val="FFFF00"/>
                </a:solidFill>
              </a:rPr>
              <a:t>naziva se Velika seoba naroda</a:t>
            </a:r>
            <a:r>
              <a:rPr lang="sr-Latn-CS" sz="2800" b="1" dirty="0" smtClean="0">
                <a:solidFill>
                  <a:schemeClr val="bg1"/>
                </a:solidFill>
              </a:rPr>
              <a:t>.</a:t>
            </a:r>
            <a:endParaRPr lang="sr-Latn-CS" sz="3200" dirty="0" smtClean="0">
              <a:solidFill>
                <a:schemeClr val="bg1"/>
              </a:solidFill>
            </a:endParaRPr>
          </a:p>
          <a:p>
            <a:pPr algn="ctr"/>
            <a:r>
              <a:rPr lang="sr-Latn-CS" sz="3200" dirty="0" smtClean="0">
                <a:solidFill>
                  <a:schemeClr val="bg1"/>
                </a:solidFill>
              </a:rPr>
              <a:t>Beži, Huni dolaze....</a:t>
            </a:r>
            <a:endParaRPr lang="sr-Latn-CS" i="1" dirty="0" smtClean="0">
              <a:solidFill>
                <a:schemeClr val="bg1"/>
              </a:solidFill>
            </a:endParaRPr>
          </a:p>
          <a:p>
            <a:pPr>
              <a:buFont typeface="Wingdings" pitchFamily="2" charset="2"/>
              <a:buChar char="§"/>
            </a:pPr>
            <a:r>
              <a:rPr lang="sr-Latn-CS" i="1" dirty="0" smtClean="0"/>
              <a:t> </a:t>
            </a:r>
            <a:r>
              <a:rPr lang="sr-Latn-CS" sz="2700" b="1" dirty="0" smtClean="0"/>
              <a:t>Vični ratu Huni su brzinom oluje prodrli prema zapadu sa lakom konjicom pokoravaju i rasteruju germanska i slovenska plemena. Naseljavaju su u Panoniji odakle preduzimaju pljačkaške akcije.</a:t>
            </a:r>
          </a:p>
          <a:p>
            <a:pPr>
              <a:buFont typeface="Wingdings" pitchFamily="2" charset="2"/>
              <a:buChar char="§"/>
            </a:pPr>
            <a:r>
              <a:rPr lang="sr-Latn-CS" sz="2700" b="1" dirty="0" smtClean="0"/>
              <a:t>Izazivaju strah i užas i kod Rimljana koji ih upoređuju sa dvonožnim životinjama</a:t>
            </a:r>
            <a:r>
              <a:rPr lang="sr-Latn-CS" sz="2700" i="1" dirty="0" smtClean="0"/>
              <a:t>: ,, U ranoj mladosti utiskuju im se gvožđem duboke rane po licu da bi ožiljci sprečili rastenje brade. Neobičnog su izgleda i tako pogrbljeni liče na </a:t>
            </a:r>
            <a:r>
              <a:rPr lang="sr-Latn-CS" sz="2700" dirty="0" smtClean="0"/>
              <a:t>dvonožne životinje. </a:t>
            </a:r>
            <a:r>
              <a:rPr lang="sr-Latn-CS" sz="2700" i="1" dirty="0" smtClean="0"/>
              <a:t>Na konju jedu, piju i spuštajući glave na njegov uzani vrat, spavaju”.</a:t>
            </a:r>
          </a:p>
          <a:p>
            <a:pPr>
              <a:buFont typeface="Wingdings" pitchFamily="2" charset="2"/>
              <a:buChar char="§"/>
            </a:pPr>
            <a:r>
              <a:rPr lang="sr-Latn-CS" sz="2700" b="1" i="1" dirty="0" smtClean="0">
                <a:solidFill>
                  <a:srgbClr val="FFFF00"/>
                </a:solidFill>
              </a:rPr>
              <a:t>Varvarin-</a:t>
            </a:r>
            <a:r>
              <a:rPr lang="sr-Latn-CS" sz="2000" b="1" i="1" dirty="0" smtClean="0">
                <a:solidFill>
                  <a:srgbClr val="FFFF00"/>
                </a:solidFill>
              </a:rPr>
              <a:t>neobrazovan i surov čovek</a:t>
            </a:r>
            <a:r>
              <a:rPr lang="sr-Latn-CS" sz="2000" i="1" dirty="0" smtClean="0">
                <a:solidFill>
                  <a:srgbClr val="FFFF00"/>
                </a:solidFill>
              </a:rPr>
              <a:t>. </a:t>
            </a:r>
            <a:r>
              <a:rPr lang="sr-Latn-CS" sz="2000" i="1" dirty="0" smtClean="0"/>
              <a:t>Za stare Grke i Rimljane-</a:t>
            </a:r>
            <a:r>
              <a:rPr lang="sr-Latn-CS" sz="2000" i="1" u="sng" dirty="0" smtClean="0"/>
              <a:t>stranac.</a:t>
            </a:r>
            <a:endParaRPr lang="sr-Latn-CS" sz="2700" i="1" u="sng" dirty="0" smtClean="0"/>
          </a:p>
          <a:p>
            <a:endParaRPr lang="sr-Latn-CS" sz="2700" dirty="0" smtClean="0"/>
          </a:p>
          <a:p>
            <a:r>
              <a:rPr lang="sr-Latn-CS" sz="2700" dirty="0" smtClean="0">
                <a:solidFill>
                  <a:srgbClr val="7030A0"/>
                </a:solidFill>
              </a:rPr>
              <a:t> </a:t>
            </a:r>
            <a:endParaRPr lang="sr-Latn-CS" sz="2700" i="1" dirty="0" smtClean="0"/>
          </a:p>
          <a:p>
            <a:endParaRPr lang="sr-Latn-CS" i="1" dirty="0" smtClean="0"/>
          </a:p>
          <a:p>
            <a:endParaRPr lang="sr-Latn-CS" dirty="0" smtClean="0"/>
          </a:p>
          <a:p>
            <a:endParaRPr lang="sr-Latn-CS" dirty="0" smtClean="0"/>
          </a:p>
          <a:p>
            <a:endParaRPr lang="sr-Latn-CS" dirty="0"/>
          </a:p>
        </p:txBody>
      </p:sp>
      <p:pic>
        <p:nvPicPr>
          <p:cNvPr id="12290" name="Picture 2" descr="http://2.bp.blogspot.com/_MEWpdm5OXe0/R9QKACk_9PI/AAAAAAAAALk/8ZHtmueI_2I/s1600/HUni1.jpg"/>
          <p:cNvPicPr>
            <a:picLocks noChangeAspect="1" noChangeArrowheads="1"/>
          </p:cNvPicPr>
          <p:nvPr/>
        </p:nvPicPr>
        <p:blipFill>
          <a:blip r:embed="rId3" cstate="print"/>
          <a:srcRect/>
          <a:stretch>
            <a:fillRect/>
          </a:stretch>
        </p:blipFill>
        <p:spPr bwMode="auto">
          <a:xfrm>
            <a:off x="8763000" y="228600"/>
            <a:ext cx="3886200" cy="5715000"/>
          </a:xfrm>
          <a:prstGeom prst="rect">
            <a:avLst/>
          </a:prstGeom>
          <a:noFill/>
        </p:spPr>
      </p:pic>
    </p:spTree>
  </p:cSld>
  <p:clrMapOvr>
    <a:masterClrMapping/>
  </p:clrMapOvr>
  <p:transition spd="slow">
    <p:circl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33333E-6 4.44444E-6 L -0.58333 4.44444E-6 " pathEditMode="relative" rAng="0" ptsTypes="AA">
                                      <p:cBhvr>
                                        <p:cTn id="6" dur="2000" fill="hold"/>
                                        <p:tgtEl>
                                          <p:spTgt spid="12290"/>
                                        </p:tgtEl>
                                        <p:attrNameLst>
                                          <p:attrName>ppt_x</p:attrName>
                                          <p:attrName>ppt_y</p:attrName>
                                        </p:attrNameLst>
                                      </p:cBhvr>
                                      <p:rCtr x="-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cient.eu/uploads/images/3047.jpg"/>
          <p:cNvPicPr>
            <a:picLocks noChangeAspect="1" noChangeArrowheads="1"/>
          </p:cNvPicPr>
          <p:nvPr/>
        </p:nvPicPr>
        <p:blipFill>
          <a:blip r:embed="rId3" cstate="print"/>
          <a:srcRect/>
          <a:stretch>
            <a:fillRect/>
          </a:stretch>
        </p:blipFill>
        <p:spPr bwMode="auto">
          <a:xfrm>
            <a:off x="1371600" y="0"/>
            <a:ext cx="6248400" cy="6858000"/>
          </a:xfrm>
          <a:prstGeom prst="rect">
            <a:avLst/>
          </a:prstGeom>
          <a:noFill/>
        </p:spPr>
      </p:pic>
      <p:sp>
        <p:nvSpPr>
          <p:cNvPr id="3" name="TextBox 2"/>
          <p:cNvSpPr txBox="1"/>
          <p:nvPr/>
        </p:nvSpPr>
        <p:spPr>
          <a:xfrm>
            <a:off x="304800" y="1219200"/>
            <a:ext cx="533400" cy="4247317"/>
          </a:xfrm>
          <a:prstGeom prst="rect">
            <a:avLst/>
          </a:prstGeom>
          <a:noFill/>
        </p:spPr>
        <p:txBody>
          <a:bodyPr wrap="square" rtlCol="0">
            <a:spAutoFit/>
          </a:bodyPr>
          <a:lstStyle/>
          <a:p>
            <a:r>
              <a:rPr lang="sr-Latn-RS" sz="5400" b="1" dirty="0" smtClean="0"/>
              <a:t>A</a:t>
            </a:r>
          </a:p>
          <a:p>
            <a:r>
              <a:rPr lang="sr-Latn-RS" sz="5400" b="1" dirty="0" smtClean="0"/>
              <a:t>T</a:t>
            </a:r>
          </a:p>
          <a:p>
            <a:r>
              <a:rPr lang="sr-Latn-RS" sz="5400" b="1" dirty="0" smtClean="0"/>
              <a:t>I</a:t>
            </a:r>
          </a:p>
          <a:p>
            <a:r>
              <a:rPr lang="sr-Latn-RS" sz="5400" b="1" dirty="0" smtClean="0"/>
              <a:t>L</a:t>
            </a:r>
          </a:p>
          <a:p>
            <a:r>
              <a:rPr lang="sr-Latn-RS" sz="5400" b="1" dirty="0" smtClean="0"/>
              <a:t>A</a:t>
            </a:r>
            <a:endParaRPr lang="en-US" sz="5400" b="1" dirty="0"/>
          </a:p>
        </p:txBody>
      </p:sp>
      <p:sp>
        <p:nvSpPr>
          <p:cNvPr id="4" name="TextBox 3"/>
          <p:cNvSpPr txBox="1"/>
          <p:nvPr/>
        </p:nvSpPr>
        <p:spPr>
          <a:xfrm>
            <a:off x="8001000" y="0"/>
            <a:ext cx="685800" cy="6740307"/>
          </a:xfrm>
          <a:prstGeom prst="rect">
            <a:avLst/>
          </a:prstGeom>
          <a:noFill/>
        </p:spPr>
        <p:txBody>
          <a:bodyPr wrap="square" rtlCol="0">
            <a:spAutoFit/>
          </a:bodyPr>
          <a:lstStyle/>
          <a:p>
            <a:r>
              <a:rPr lang="sr-Latn-RS" sz="4800" b="1" dirty="0" smtClean="0"/>
              <a:t>B</a:t>
            </a:r>
          </a:p>
          <a:p>
            <a:r>
              <a:rPr lang="sr-Latn-RS" sz="4800" b="1" dirty="0" smtClean="0"/>
              <a:t>I</a:t>
            </a:r>
          </a:p>
          <a:p>
            <a:r>
              <a:rPr lang="sr-Latn-RS" sz="4800" b="1" dirty="0" smtClean="0"/>
              <a:t>Č</a:t>
            </a:r>
          </a:p>
          <a:p>
            <a:endParaRPr lang="sr-Latn-RS" sz="4800" b="1" dirty="0" smtClean="0"/>
          </a:p>
          <a:p>
            <a:r>
              <a:rPr lang="sr-Latn-RS" sz="4800" b="1" dirty="0" smtClean="0"/>
              <a:t>B</a:t>
            </a:r>
          </a:p>
          <a:p>
            <a:r>
              <a:rPr lang="sr-Latn-RS" sz="4800" b="1" dirty="0" smtClean="0"/>
              <a:t>O</a:t>
            </a:r>
          </a:p>
          <a:p>
            <a:r>
              <a:rPr lang="sr-Latn-RS" sz="4800" b="1" dirty="0" smtClean="0"/>
              <a:t>Ž</a:t>
            </a:r>
          </a:p>
          <a:p>
            <a:r>
              <a:rPr lang="sr-Latn-RS" sz="4800" b="1" dirty="0" smtClean="0"/>
              <a:t>J</a:t>
            </a:r>
          </a:p>
          <a:p>
            <a:r>
              <a:rPr lang="sr-Latn-RS" sz="4800" b="1" dirty="0" smtClean="0"/>
              <a:t>I</a:t>
            </a:r>
            <a:endParaRPr lang="en-US" sz="4800" b="1" dirty="0"/>
          </a:p>
        </p:txBody>
      </p:sp>
    </p:spTree>
  </p:cSld>
  <p:clrMapOvr>
    <a:masterClrMapping/>
  </p:clrMapOvr>
  <p:transition spd="slow">
    <p:dissolve/>
    <p:sndAc>
      <p:stSnd>
        <p:snd r:embed="rId2" name="explod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693866"/>
          </a:xfrm>
          <a:prstGeom prst="rect">
            <a:avLst/>
          </a:prstGeom>
        </p:spPr>
        <p:txBody>
          <a:bodyPr wrap="square">
            <a:spAutoFit/>
          </a:bodyPr>
          <a:lstStyle/>
          <a:p>
            <a:pPr algn="just">
              <a:buFont typeface="Wingdings" pitchFamily="2" charset="2"/>
              <a:buChar char="§"/>
            </a:pPr>
            <a:r>
              <a:rPr lang="sr-Latn-CS" sz="3200" b="1" u="sng" dirty="0" smtClean="0">
                <a:solidFill>
                  <a:schemeClr val="bg1"/>
                </a:solidFill>
              </a:rPr>
              <a:t>Najveći uspon Huni su dostigli za vreme kralja </a:t>
            </a:r>
          </a:p>
          <a:p>
            <a:pPr algn="just"/>
            <a:r>
              <a:rPr lang="sr-Latn-CS" sz="2800" b="1" u="sng" dirty="0" smtClean="0">
                <a:solidFill>
                  <a:schemeClr val="bg1"/>
                </a:solidFill>
              </a:rPr>
              <a:t> </a:t>
            </a:r>
            <a:r>
              <a:rPr lang="sr-Latn-CS" sz="3200" b="1" u="sng" dirty="0" smtClean="0">
                <a:solidFill>
                  <a:schemeClr val="bg1"/>
                </a:solidFill>
              </a:rPr>
              <a:t>Atile (434-453 )</a:t>
            </a:r>
            <a:r>
              <a:rPr lang="sr-Latn-CS" sz="2800" b="1" u="sng" dirty="0" smtClean="0">
                <a:solidFill>
                  <a:schemeClr val="bg1"/>
                </a:solidFill>
              </a:rPr>
              <a:t> koga su protivnici nazvali </a:t>
            </a:r>
            <a:r>
              <a:rPr lang="sr-Latn-CS" sz="3200" b="1" u="sng" dirty="0" smtClean="0">
                <a:solidFill>
                  <a:schemeClr val="bg1"/>
                </a:solidFill>
              </a:rPr>
              <a:t>Bič božji</a:t>
            </a:r>
          </a:p>
          <a:p>
            <a:pPr algn="just"/>
            <a:r>
              <a:rPr lang="sr-Latn-CS" sz="2800" b="1" dirty="0" smtClean="0"/>
              <a:t>, </a:t>
            </a:r>
            <a:r>
              <a:rPr lang="sr-Latn-CS" sz="3000" b="1" dirty="0" smtClean="0"/>
              <a:t>kada se njihova </a:t>
            </a:r>
            <a:r>
              <a:rPr lang="sr-Latn-CS" sz="3000" b="1" dirty="0" smtClean="0">
                <a:solidFill>
                  <a:schemeClr val="bg1"/>
                </a:solidFill>
              </a:rPr>
              <a:t>država</a:t>
            </a:r>
            <a:r>
              <a:rPr lang="sr-Latn-CS" sz="3000" b="1" dirty="0" smtClean="0"/>
              <a:t> prostirala </a:t>
            </a:r>
            <a:r>
              <a:rPr lang="sr-Latn-CS" sz="3000" b="1" dirty="0" smtClean="0">
                <a:solidFill>
                  <a:schemeClr val="bg1"/>
                </a:solidFill>
              </a:rPr>
              <a:t>od Alpa do Urala </a:t>
            </a:r>
            <a:r>
              <a:rPr lang="sr-Latn-CS" sz="3000" b="1" dirty="0" smtClean="0"/>
              <a:t>a rimski carevi prinuđeni da kupuju mir što ga nije sprečilo da preduzima pljačkaške pohode po Balkanu i Galiji gde je 451. poražen na Katalaunskim poljima od strane germanskih plemena koje pozvao komadant Aecije ali varvari nisu više hteli da napuste Galiju već se šire...Atila kreće na Rim ,papa ga je novcem ubedio da odustane.Umire na dan svadbe sa rimskom princezom u svom hringu na Tisi. Posle čega se hunski savez raspada.</a:t>
            </a:r>
            <a:r>
              <a:rPr lang="sr-Latn-CS" sz="2800" b="1" dirty="0" smtClean="0"/>
              <a:t> </a:t>
            </a:r>
          </a:p>
        </p:txBody>
      </p:sp>
    </p:spTree>
  </p:cSld>
  <p:clrMapOvr>
    <a:masterClrMapping/>
  </p:clrMapOvr>
  <p:transition spd="slow">
    <p:diamond/>
    <p:sndAc>
      <p:stSnd>
        <p:snd r:embed="rId3" name="explod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Desktop\map-452-huns.jpg"/>
          <p:cNvPicPr>
            <a:picLocks noChangeAspect="1" noChangeArrowheads="1"/>
          </p:cNvPicPr>
          <p:nvPr/>
        </p:nvPicPr>
        <p:blipFill>
          <a:blip r:embed="rId3" cstate="print"/>
          <a:srcRect/>
          <a:stretch>
            <a:fillRect/>
          </a:stretch>
        </p:blipFill>
        <p:spPr bwMode="auto">
          <a:xfrm>
            <a:off x="381000" y="889000"/>
            <a:ext cx="8458200" cy="5435600"/>
          </a:xfrm>
          <a:prstGeom prst="rect">
            <a:avLst/>
          </a:prstGeom>
          <a:noFill/>
        </p:spPr>
      </p:pic>
    </p:spTree>
  </p:cSld>
  <p:clrMapOvr>
    <a:masterClrMapping/>
  </p:clrMapOvr>
  <p:transition spd="med">
    <p:pull dir="d"/>
    <p:sndAc>
      <p:stSnd>
        <p:snd r:embed="rId2" name="bomb.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Desktop\attila_the_hun__s_empire_in_453_by_finnect-d5d8ha2.png"/>
          <p:cNvPicPr>
            <a:picLocks noChangeAspect="1" noChangeArrowheads="1"/>
          </p:cNvPicPr>
          <p:nvPr/>
        </p:nvPicPr>
        <p:blipFill>
          <a:blip r:embed="rId3" cstate="print"/>
          <a:srcRect/>
          <a:stretch>
            <a:fillRect/>
          </a:stretch>
        </p:blipFill>
        <p:spPr bwMode="auto">
          <a:xfrm>
            <a:off x="228600" y="795338"/>
            <a:ext cx="8686800" cy="5148262"/>
          </a:xfrm>
          <a:prstGeom prst="rect">
            <a:avLst/>
          </a:prstGeom>
          <a:noFill/>
        </p:spPr>
      </p:pic>
      <p:sp>
        <p:nvSpPr>
          <p:cNvPr id="3" name="TextBox 2"/>
          <p:cNvSpPr txBox="1"/>
          <p:nvPr/>
        </p:nvSpPr>
        <p:spPr>
          <a:xfrm>
            <a:off x="304800" y="6248400"/>
            <a:ext cx="8001000" cy="523220"/>
          </a:xfrm>
          <a:prstGeom prst="rect">
            <a:avLst/>
          </a:prstGeom>
          <a:noFill/>
        </p:spPr>
        <p:txBody>
          <a:bodyPr wrap="square" rtlCol="0">
            <a:spAutoFit/>
          </a:bodyPr>
          <a:lstStyle/>
          <a:p>
            <a:pPr algn="ctr"/>
            <a:r>
              <a:rPr lang="en-US" sz="2800" b="1" dirty="0" err="1" smtClean="0"/>
              <a:t>Hunska</a:t>
            </a:r>
            <a:r>
              <a:rPr lang="sr-Latn-RS" sz="2800" b="1" dirty="0" smtClean="0"/>
              <a:t>  država za vrema kralja Atile (434-453)</a:t>
            </a:r>
            <a:endParaRPr lang="en-US" sz="2800" b="1" dirty="0"/>
          </a:p>
        </p:txBody>
      </p:sp>
    </p:spTree>
  </p:cSld>
  <p:clrMapOvr>
    <a:masterClrMapping/>
  </p:clrMapOvr>
  <p:transition spd="slow">
    <p:pull dir="d"/>
    <p:sndAc>
      <p:stSnd>
        <p:snd r:embed="rId2" name="explod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67144" y="914400"/>
            <a:ext cx="8395856" cy="563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4724400" y="3581400"/>
            <a:ext cx="1524000" cy="369332"/>
          </a:xfrm>
          <a:prstGeom prst="rect">
            <a:avLst/>
          </a:prstGeom>
          <a:noFill/>
        </p:spPr>
        <p:txBody>
          <a:bodyPr wrap="square" rtlCol="0">
            <a:spAutoFit/>
          </a:bodyPr>
          <a:lstStyle/>
          <a:p>
            <a:r>
              <a:rPr lang="en-US" dirty="0" err="1" smtClean="0"/>
              <a:t>Vizantija</a:t>
            </a:r>
            <a:endParaRPr lang="en-US" dirty="0"/>
          </a:p>
        </p:txBody>
      </p:sp>
      <p:sp>
        <p:nvSpPr>
          <p:cNvPr id="5" name="TextBox 4"/>
          <p:cNvSpPr txBox="1"/>
          <p:nvPr/>
        </p:nvSpPr>
        <p:spPr>
          <a:xfrm>
            <a:off x="4191000" y="2819400"/>
            <a:ext cx="76200" cy="3600986"/>
          </a:xfrm>
          <a:prstGeom prst="rect">
            <a:avLst/>
          </a:prstGeom>
          <a:noFill/>
        </p:spPr>
        <p:txBody>
          <a:bodyPr wrap="square" rtlCol="0">
            <a:spAutoFit/>
          </a:bodyPr>
          <a:lstStyle/>
          <a:p>
            <a:r>
              <a:rPr lang="en-US" sz="1200" b="1" dirty="0" err="1" smtClean="0"/>
              <a:t>Teodosijeva</a:t>
            </a:r>
            <a:r>
              <a:rPr lang="en-US" sz="1200" dirty="0" smtClean="0"/>
              <a:t> </a:t>
            </a:r>
            <a:r>
              <a:rPr lang="en-US" sz="1200" dirty="0" err="1" smtClean="0"/>
              <a:t>granica</a:t>
            </a:r>
            <a:endParaRPr lang="en-US" sz="1200" dirty="0"/>
          </a:p>
        </p:txBody>
      </p:sp>
      <p:sp>
        <p:nvSpPr>
          <p:cNvPr id="6" name="TextBox 5"/>
          <p:cNvSpPr txBox="1"/>
          <p:nvPr/>
        </p:nvSpPr>
        <p:spPr>
          <a:xfrm>
            <a:off x="0" y="0"/>
            <a:ext cx="9144000" cy="2369880"/>
          </a:xfrm>
          <a:prstGeom prst="rect">
            <a:avLst/>
          </a:prstGeom>
          <a:noFill/>
        </p:spPr>
        <p:txBody>
          <a:bodyPr wrap="square" rtlCol="0">
            <a:spAutoFit/>
          </a:bodyPr>
          <a:lstStyle/>
          <a:p>
            <a:r>
              <a:rPr lang="en-US" sz="2800" b="1" dirty="0" err="1" smtClean="0">
                <a:solidFill>
                  <a:schemeClr val="bg1"/>
                </a:solidFill>
              </a:rPr>
              <a:t>Posledica</a:t>
            </a:r>
            <a:r>
              <a:rPr lang="en-US" sz="2800" b="1" dirty="0" smtClean="0">
                <a:solidFill>
                  <a:schemeClr val="bg1"/>
                </a:solidFill>
              </a:rPr>
              <a:t> </a:t>
            </a:r>
            <a:r>
              <a:rPr lang="en-US" sz="2800" b="1" dirty="0" err="1" smtClean="0">
                <a:solidFill>
                  <a:schemeClr val="bg1"/>
                </a:solidFill>
              </a:rPr>
              <a:t>Velike</a:t>
            </a:r>
            <a:r>
              <a:rPr lang="en-US" sz="2800" b="1" dirty="0" smtClean="0">
                <a:solidFill>
                  <a:schemeClr val="bg1"/>
                </a:solidFill>
              </a:rPr>
              <a:t> </a:t>
            </a:r>
            <a:r>
              <a:rPr lang="en-US" sz="2800" b="1" dirty="0" err="1" smtClean="0">
                <a:solidFill>
                  <a:schemeClr val="bg1"/>
                </a:solidFill>
              </a:rPr>
              <a:t>seobe</a:t>
            </a:r>
            <a:r>
              <a:rPr lang="en-US" sz="2800" b="1" dirty="0" smtClean="0">
                <a:solidFill>
                  <a:schemeClr val="bg1"/>
                </a:solidFill>
              </a:rPr>
              <a:t> </a:t>
            </a:r>
            <a:r>
              <a:rPr lang="en-US" sz="2800" b="1" dirty="0" err="1" smtClean="0">
                <a:solidFill>
                  <a:schemeClr val="bg1"/>
                </a:solidFill>
              </a:rPr>
              <a:t>naroda</a:t>
            </a:r>
            <a:r>
              <a:rPr lang="en-US" sz="2800" b="1" dirty="0" smtClean="0">
                <a:solidFill>
                  <a:schemeClr val="bg1"/>
                </a:solidFill>
              </a:rPr>
              <a:t>- pad </a:t>
            </a:r>
            <a:r>
              <a:rPr lang="en-US" sz="2800" b="1" dirty="0" err="1" smtClean="0">
                <a:solidFill>
                  <a:schemeClr val="bg1"/>
                </a:solidFill>
              </a:rPr>
              <a:t>Rima</a:t>
            </a:r>
            <a:r>
              <a:rPr lang="en-US" sz="2800" b="1" dirty="0" smtClean="0">
                <a:solidFill>
                  <a:schemeClr val="bg1"/>
                </a:solidFill>
              </a:rPr>
              <a:t> </a:t>
            </a:r>
            <a:r>
              <a:rPr lang="en-US" sz="2800" b="1" dirty="0" err="1" smtClean="0">
                <a:solidFill>
                  <a:schemeClr val="bg1"/>
                </a:solidFill>
              </a:rPr>
              <a:t>tj</a:t>
            </a:r>
            <a:r>
              <a:rPr lang="en-US" sz="2800" b="1" dirty="0" smtClean="0">
                <a:solidFill>
                  <a:schemeClr val="bg1"/>
                </a:solidFill>
              </a:rPr>
              <a:t>. </a:t>
            </a:r>
            <a:r>
              <a:rPr lang="en-US" sz="2800" b="1" dirty="0" err="1">
                <a:solidFill>
                  <a:schemeClr val="bg1"/>
                </a:solidFill>
              </a:rPr>
              <a:t>Z</a:t>
            </a:r>
            <a:r>
              <a:rPr lang="en-US" sz="2800" b="1" dirty="0" err="1" smtClean="0">
                <a:solidFill>
                  <a:schemeClr val="bg1"/>
                </a:solidFill>
              </a:rPr>
              <a:t>apadnog</a:t>
            </a:r>
            <a:r>
              <a:rPr lang="en-US" sz="2800" b="1" dirty="0" smtClean="0">
                <a:solidFill>
                  <a:schemeClr val="bg1"/>
                </a:solidFill>
              </a:rPr>
              <a:t> </a:t>
            </a:r>
            <a:r>
              <a:rPr lang="en-US" sz="2800" b="1" dirty="0" err="1" smtClean="0">
                <a:solidFill>
                  <a:schemeClr val="bg1"/>
                </a:solidFill>
              </a:rPr>
              <a:t>rimskog</a:t>
            </a:r>
            <a:r>
              <a:rPr lang="en-US" sz="2800" b="1" dirty="0" smtClean="0">
                <a:solidFill>
                  <a:schemeClr val="bg1"/>
                </a:solidFill>
              </a:rPr>
              <a:t>  </a:t>
            </a:r>
            <a:r>
              <a:rPr lang="en-US" sz="2800" b="1" dirty="0" err="1" smtClean="0">
                <a:solidFill>
                  <a:schemeClr val="bg1"/>
                </a:solidFill>
              </a:rPr>
              <a:t>carstva</a:t>
            </a:r>
            <a:r>
              <a:rPr lang="sr-Latn-CS" sz="2800" b="1" dirty="0" smtClean="0">
                <a:solidFill>
                  <a:schemeClr val="bg1"/>
                </a:solidFill>
              </a:rPr>
              <a:t>  i nastanak germanskih država na  njegovoj teritoriji.</a:t>
            </a:r>
          </a:p>
          <a:p>
            <a:endParaRPr lang="sr-Latn-CS" sz="2400" dirty="0" smtClean="0">
              <a:solidFill>
                <a:srgbClr val="00B050"/>
              </a:solidFill>
            </a:endParaRPr>
          </a:p>
          <a:p>
            <a:endParaRPr lang="sr-Latn-CS" sz="2000" dirty="0" smtClean="0">
              <a:solidFill>
                <a:srgbClr val="00B050"/>
              </a:solidFill>
            </a:endParaRPr>
          </a:p>
          <a:p>
            <a:endParaRPr lang="en-US" sz="2000" dirty="0">
              <a:solidFill>
                <a:srgbClr val="00B050"/>
              </a:solidFill>
            </a:endParaRPr>
          </a:p>
        </p:txBody>
      </p:sp>
      <p:sp>
        <p:nvSpPr>
          <p:cNvPr id="7" name="TextBox 6"/>
          <p:cNvSpPr txBox="1"/>
          <p:nvPr/>
        </p:nvSpPr>
        <p:spPr>
          <a:xfrm>
            <a:off x="4419600" y="4724400"/>
            <a:ext cx="685800" cy="369332"/>
          </a:xfrm>
          <a:prstGeom prst="rect">
            <a:avLst/>
          </a:prstGeom>
          <a:noFill/>
        </p:spPr>
        <p:txBody>
          <a:bodyPr wrap="square" rtlCol="0">
            <a:spAutoFit/>
          </a:bodyPr>
          <a:lstStyle/>
          <a:p>
            <a:r>
              <a:rPr lang="sr-Latn-CS" dirty="0" smtClean="0"/>
              <a:t>395.</a:t>
            </a:r>
            <a:endParaRPr lang="sr-Latn-CS" dirty="0"/>
          </a:p>
        </p:txBody>
      </p:sp>
      <p:sp>
        <p:nvSpPr>
          <p:cNvPr id="8" name="TextBox 7"/>
          <p:cNvSpPr txBox="1"/>
          <p:nvPr/>
        </p:nvSpPr>
        <p:spPr>
          <a:xfrm>
            <a:off x="2667000" y="3429000"/>
            <a:ext cx="838200" cy="523220"/>
          </a:xfrm>
          <a:prstGeom prst="rect">
            <a:avLst/>
          </a:prstGeom>
          <a:noFill/>
        </p:spPr>
        <p:txBody>
          <a:bodyPr wrap="square" rtlCol="0">
            <a:spAutoFit/>
          </a:bodyPr>
          <a:lstStyle/>
          <a:p>
            <a:r>
              <a:rPr lang="sr-Latn-CS" sz="2800" dirty="0" smtClean="0"/>
              <a:t>476.</a:t>
            </a:r>
            <a:endParaRPr lang="sr-Latn-CS" sz="2800" dirty="0"/>
          </a:p>
        </p:txBody>
      </p:sp>
      <p:sp>
        <p:nvSpPr>
          <p:cNvPr id="9" name="Donut 8"/>
          <p:cNvSpPr/>
          <p:nvPr/>
        </p:nvSpPr>
        <p:spPr>
          <a:xfrm>
            <a:off x="3505200" y="3733800"/>
            <a:ext cx="45719" cy="76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tx1"/>
              </a:solidFill>
            </a:endParaRPr>
          </a:p>
        </p:txBody>
      </p:sp>
    </p:spTree>
  </p:cSld>
  <p:clrMapOvr>
    <a:masterClrMapping/>
  </p:clrMapOvr>
  <p:transition spd="slow">
    <p:zoom/>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787</Words>
  <Application>Microsoft Office PowerPoint</Application>
  <PresentationFormat>On-screen Show (4:3)</PresentationFormat>
  <Paragraphs>69</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Nemanja</dc:creator>
  <cp:lastModifiedBy>Windows User</cp:lastModifiedBy>
  <cp:revision>123</cp:revision>
  <dcterms:created xsi:type="dcterms:W3CDTF">2011-08-06T18:45:38Z</dcterms:created>
  <dcterms:modified xsi:type="dcterms:W3CDTF">2019-08-25T11:52:01Z</dcterms:modified>
</cp:coreProperties>
</file>